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0"/>
  </p:notesMasterIdLst>
  <p:sldIdLst>
    <p:sldId id="256" r:id="rId2"/>
    <p:sldId id="257" r:id="rId3"/>
    <p:sldId id="259" r:id="rId4"/>
    <p:sldId id="260" r:id="rId5"/>
    <p:sldId id="261" r:id="rId6"/>
    <p:sldId id="258" r:id="rId7"/>
    <p:sldId id="262" r:id="rId8"/>
    <p:sldId id="263" r:id="rId9"/>
    <p:sldId id="265" r:id="rId10"/>
    <p:sldId id="266" r:id="rId11"/>
    <p:sldId id="267" r:id="rId12"/>
    <p:sldId id="268" r:id="rId13"/>
    <p:sldId id="269" r:id="rId14"/>
    <p:sldId id="270" r:id="rId15"/>
    <p:sldId id="271" r:id="rId16"/>
    <p:sldId id="272" r:id="rId17"/>
    <p:sldId id="276" r:id="rId18"/>
    <p:sldId id="277" r:id="rId19"/>
    <p:sldId id="278" r:id="rId20"/>
    <p:sldId id="273" r:id="rId21"/>
    <p:sldId id="274" r:id="rId22"/>
    <p:sldId id="279" r:id="rId23"/>
    <p:sldId id="280" r:id="rId24"/>
    <p:sldId id="281" r:id="rId25"/>
    <p:sldId id="282" r:id="rId26"/>
    <p:sldId id="283" r:id="rId27"/>
    <p:sldId id="284" r:id="rId28"/>
    <p:sldId id="287" r:id="rId29"/>
    <p:sldId id="291" r:id="rId30"/>
    <p:sldId id="292" r:id="rId31"/>
    <p:sldId id="286" r:id="rId32"/>
    <p:sldId id="298" r:id="rId33"/>
    <p:sldId id="299" r:id="rId34"/>
    <p:sldId id="303" r:id="rId35"/>
    <p:sldId id="304" r:id="rId36"/>
    <p:sldId id="307" r:id="rId37"/>
    <p:sldId id="308" r:id="rId38"/>
    <p:sldId id="288" r:id="rId39"/>
    <p:sldId id="293" r:id="rId40"/>
    <p:sldId id="294" r:id="rId41"/>
    <p:sldId id="295" r:id="rId42"/>
    <p:sldId id="296" r:id="rId43"/>
    <p:sldId id="297" r:id="rId44"/>
    <p:sldId id="300" r:id="rId45"/>
    <p:sldId id="301" r:id="rId46"/>
    <p:sldId id="302" r:id="rId47"/>
    <p:sldId id="305" r:id="rId48"/>
    <p:sldId id="306" r:id="rId49"/>
    <p:sldId id="290" r:id="rId50"/>
    <p:sldId id="289" r:id="rId51"/>
    <p:sldId id="334" r:id="rId52"/>
    <p:sldId id="335" r:id="rId53"/>
    <p:sldId id="314" r:id="rId54"/>
    <p:sldId id="315" r:id="rId55"/>
    <p:sldId id="316" r:id="rId56"/>
    <p:sldId id="317" r:id="rId57"/>
    <p:sldId id="318" r:id="rId58"/>
    <p:sldId id="319" r:id="rId59"/>
    <p:sldId id="309" r:id="rId60"/>
    <p:sldId id="310" r:id="rId61"/>
    <p:sldId id="311" r:id="rId62"/>
    <p:sldId id="312" r:id="rId63"/>
    <p:sldId id="313" r:id="rId64"/>
    <p:sldId id="320" r:id="rId65"/>
    <p:sldId id="321" r:id="rId66"/>
    <p:sldId id="322" r:id="rId67"/>
    <p:sldId id="323" r:id="rId68"/>
    <p:sldId id="324" r:id="rId69"/>
    <p:sldId id="325" r:id="rId70"/>
    <p:sldId id="333" r:id="rId71"/>
    <p:sldId id="326" r:id="rId72"/>
    <p:sldId id="327" r:id="rId73"/>
    <p:sldId id="328" r:id="rId74"/>
    <p:sldId id="329" r:id="rId75"/>
    <p:sldId id="330" r:id="rId76"/>
    <p:sldId id="331" r:id="rId77"/>
    <p:sldId id="332" r:id="rId78"/>
    <p:sldId id="285" r:id="rId7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4" d="100"/>
          <a:sy n="84" d="100"/>
        </p:scale>
        <p:origin x="-1392"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2DE3DD-2C8E-4DFB-A97F-B903CADEDAC0}" type="datetimeFigureOut">
              <a:rPr lang="en-US" smtClean="0"/>
              <a:pPr/>
              <a:t>4/8/2020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34B548-5F40-450C-A604-41A262236F9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34B548-5F40-450C-A604-41A262236F9E}" type="slidenum">
              <a:rPr lang="en-US" smtClean="0"/>
              <a:pPr/>
              <a:t>45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D4063C62-3BBB-4448-80BC-DA7F66FE7AB6}" type="datetime1">
              <a:rPr lang="en-US" smtClean="0"/>
              <a:pPr/>
              <a:t>4/8/2020</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33E69B45-DD76-46A0-A1A3-5414E546F8F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3B2D8A7-FDDF-491A-842F-1843A44F94D5}" type="datetime1">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69B45-DD76-46A0-A1A3-5414E546F8F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7159CDB-F053-4A7E-977F-7AFF8E00A493}" type="datetime1">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69B45-DD76-46A0-A1A3-5414E546F8F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FCC186-FBDE-481B-8E27-446114442C73}" type="datetime1">
              <a:rPr lang="en-US" smtClean="0"/>
              <a:pPr/>
              <a:t>4/8/2020</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33E69B45-DD76-46A0-A1A3-5414E546F8F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33B28150-5125-4FE3-88C6-9A1E4113DD7F}" type="datetime1">
              <a:rPr lang="en-US" smtClean="0"/>
              <a:pPr/>
              <a:t>4/8/2020</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33E69B45-DD76-46A0-A1A3-5414E546F8F6}"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CE5686A-1D82-4717-90C3-0D733D10EF81}" type="datetime1">
              <a:rPr lang="en-US" smtClean="0"/>
              <a:pPr/>
              <a:t>4/8/2020</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3E69B45-DD76-46A0-A1A3-5414E546F8F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7CBC6A7-EAB1-45B3-B680-83E641A79AB5}" type="datetime1">
              <a:rPr lang="en-US" smtClean="0"/>
              <a:pPr/>
              <a:t>4/8/2020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33E69B45-DD76-46A0-A1A3-5414E546F8F6}"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B9E23035-C2A2-42C5-BAA7-3801A1D80FE0}" type="datetime1">
              <a:rPr lang="en-US" smtClean="0"/>
              <a:pPr/>
              <a:t>4/8/2020</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E69B45-DD76-46A0-A1A3-5414E546F8F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7BC334FF-26DA-4384-ABB9-BC17C6FDE190}" type="datetime1">
              <a:rPr lang="en-US" smtClean="0"/>
              <a:pPr/>
              <a:t>4/8/2020</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69B45-DD76-46A0-A1A3-5414E546F8F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64B9539-0973-47BB-8D5E-30FCB631C3B1}" type="datetime1">
              <a:rPr lang="en-US" smtClean="0"/>
              <a:pPr/>
              <a:t>4/8/2020</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E69B45-DD76-46A0-A1A3-5414E546F8F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74EBE401-B545-4D25-A575-A8E9F2B8146D}" type="datetime1">
              <a:rPr lang="en-US" smtClean="0"/>
              <a:pPr/>
              <a:t>4/8/2020</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33E69B45-DD76-46A0-A1A3-5414E546F8F6}"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F1B8527-2EE9-4882-A058-7CCB7EF4F076}" type="datetime1">
              <a:rPr lang="en-US" smtClean="0"/>
              <a:pPr/>
              <a:t>4/8/2020</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3E69B45-DD76-46A0-A1A3-5414E546F8F6}"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 Id="rId4" Type="http://schemas.openxmlformats.org/officeDocument/2006/relationships/image" Target="../media/image84.png"/></Relationships>
</file>

<file path=ppt/slides/_rels/slide7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85.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139825"/>
            <a:ext cx="8458200" cy="1222375"/>
          </a:xfrm>
          <a:solidFill>
            <a:srgbClr val="92D050"/>
          </a:solidFill>
          <a:ln>
            <a:solidFill>
              <a:srgbClr val="FF0000"/>
            </a:solidFill>
          </a:ln>
          <a:effectLst>
            <a:outerShdw blurRad="50800" dist="38100" dir="2700000" algn="tl" rotWithShape="0">
              <a:prstClr val="black">
                <a:alpha val="40000"/>
              </a:prstClr>
            </a:outerShdw>
          </a:effectLst>
        </p:spPr>
        <p:txBody>
          <a:bodyPr>
            <a:normAutofit/>
          </a:bodyPr>
          <a:lstStyle/>
          <a:p>
            <a:pPr algn="ctr"/>
            <a:r>
              <a:rPr lang="en-US" sz="4400" dirty="0" smtClean="0">
                <a:solidFill>
                  <a:srgbClr val="FF0000"/>
                </a:solidFill>
                <a:latin typeface="Times New Roman" pitchFamily="18" charset="0"/>
                <a:cs typeface="Times New Roman" pitchFamily="18" charset="0"/>
              </a:rPr>
              <a:t>YARN Preparation </a:t>
            </a:r>
            <a:endParaRPr lang="en-US" sz="4400" dirty="0">
              <a:solidFill>
                <a:srgbClr val="FF0000"/>
              </a:solidFill>
              <a:latin typeface="Times New Roman" pitchFamily="18" charset="0"/>
              <a:cs typeface="Times New Roman" pitchFamily="18" charset="0"/>
            </a:endParaRPr>
          </a:p>
        </p:txBody>
      </p:sp>
      <p:sp>
        <p:nvSpPr>
          <p:cNvPr id="4" name="Subtitle 3"/>
          <p:cNvSpPr>
            <a:spLocks noGrp="1"/>
          </p:cNvSpPr>
          <p:nvPr>
            <p:ph type="subTitle" idx="1"/>
          </p:nvPr>
        </p:nvSpPr>
        <p:spPr>
          <a:xfrm>
            <a:off x="533400" y="3505200"/>
            <a:ext cx="8458200" cy="2133600"/>
          </a:xfrm>
        </p:spPr>
        <p:txBody>
          <a:bodyPr anchor="t">
            <a:normAutofit/>
          </a:bodyPr>
          <a:lstStyle/>
          <a:p>
            <a:pPr algn="ctr"/>
            <a:r>
              <a:rPr lang="en-US" dirty="0" err="1" smtClean="0">
                <a:solidFill>
                  <a:srgbClr val="FF0000"/>
                </a:solidFill>
                <a:latin typeface="Times New Roman" pitchFamily="18" charset="0"/>
                <a:cs typeface="Times New Roman" pitchFamily="18" charset="0"/>
              </a:rPr>
              <a:t>Md</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Afroz</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Afzal</a:t>
            </a:r>
            <a:endParaRPr lang="en-US" dirty="0" smtClean="0">
              <a:solidFill>
                <a:srgbClr val="FF0000"/>
              </a:solidFill>
              <a:latin typeface="Times New Roman" pitchFamily="18" charset="0"/>
              <a:cs typeface="Times New Roman" pitchFamily="18" charset="0"/>
            </a:endParaRPr>
          </a:p>
          <a:p>
            <a:pPr algn="ctr"/>
            <a:r>
              <a:rPr lang="en-US" sz="1800" dirty="0" smtClean="0">
                <a:solidFill>
                  <a:srgbClr val="FF0000"/>
                </a:solidFill>
                <a:latin typeface="Times New Roman" pitchFamily="18" charset="0"/>
                <a:cs typeface="Times New Roman" pitchFamily="18" charset="0"/>
              </a:rPr>
              <a:t>Lecturer, Textile Engineering</a:t>
            </a:r>
          </a:p>
          <a:p>
            <a:pPr algn="ctr"/>
            <a:r>
              <a:rPr lang="en-US" sz="1800" dirty="0" smtClean="0">
                <a:solidFill>
                  <a:srgbClr val="FF0000"/>
                </a:solidFill>
                <a:latin typeface="Times New Roman" pitchFamily="18" charset="0"/>
                <a:cs typeface="Times New Roman" pitchFamily="18" charset="0"/>
              </a:rPr>
              <a:t>Govt. Polytechnic, Patna-7</a:t>
            </a:r>
            <a:endParaRPr lang="en-US" sz="1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4000" b="1" dirty="0" smtClean="0">
                <a:solidFill>
                  <a:srgbClr val="FF0000"/>
                </a:solidFill>
                <a:latin typeface="Times New Roman" pitchFamily="18" charset="0"/>
                <a:cs typeface="Times New Roman" pitchFamily="18" charset="0"/>
              </a:rPr>
              <a:t>Types of Wound Packages</a:t>
            </a:r>
            <a:endParaRPr lang="en-US" sz="40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noAutofit/>
          </a:bodyPr>
          <a:lstStyle/>
          <a:p>
            <a:pPr>
              <a:buFont typeface="Wingdings" pitchFamily="2" charset="2"/>
              <a:buChar char="§"/>
            </a:pPr>
            <a:r>
              <a:rPr lang="en-US" sz="3600" dirty="0" smtClean="0">
                <a:solidFill>
                  <a:srgbClr val="C00000"/>
                </a:solidFill>
                <a:latin typeface="Times New Roman" pitchFamily="18" charset="0"/>
                <a:cs typeface="Times New Roman" pitchFamily="18" charset="0"/>
              </a:rPr>
              <a:t>Parallel wound package</a:t>
            </a:r>
          </a:p>
          <a:p>
            <a:pPr>
              <a:buFont typeface="Wingdings" pitchFamily="2" charset="2"/>
              <a:buChar char="§"/>
            </a:pPr>
            <a:endParaRPr lang="en-US" sz="3600" dirty="0" smtClean="0">
              <a:solidFill>
                <a:srgbClr val="C00000"/>
              </a:solidFill>
              <a:latin typeface="Times New Roman" pitchFamily="18" charset="0"/>
              <a:cs typeface="Times New Roman" pitchFamily="18" charset="0"/>
            </a:endParaRPr>
          </a:p>
          <a:p>
            <a:pPr>
              <a:buFont typeface="Wingdings" pitchFamily="2" charset="2"/>
              <a:buChar char="§"/>
            </a:pPr>
            <a:r>
              <a:rPr lang="en-US" sz="3600" dirty="0" smtClean="0">
                <a:solidFill>
                  <a:srgbClr val="C00000"/>
                </a:solidFill>
                <a:latin typeface="Times New Roman" pitchFamily="18" charset="0"/>
                <a:cs typeface="Times New Roman" pitchFamily="18" charset="0"/>
              </a:rPr>
              <a:t>Nearly parallel wound package</a:t>
            </a:r>
          </a:p>
          <a:p>
            <a:pPr>
              <a:buNone/>
            </a:pPr>
            <a:endParaRPr lang="en-US" sz="3600" dirty="0" smtClean="0">
              <a:solidFill>
                <a:srgbClr val="C00000"/>
              </a:solidFill>
              <a:latin typeface="Times New Roman" pitchFamily="18" charset="0"/>
              <a:cs typeface="Times New Roman" pitchFamily="18" charset="0"/>
            </a:endParaRPr>
          </a:p>
          <a:p>
            <a:pPr>
              <a:buFont typeface="Wingdings" pitchFamily="2" charset="2"/>
              <a:buChar char="§"/>
            </a:pPr>
            <a:r>
              <a:rPr lang="en-US" sz="3600" dirty="0" smtClean="0">
                <a:solidFill>
                  <a:srgbClr val="C00000"/>
                </a:solidFill>
                <a:latin typeface="Times New Roman" pitchFamily="18" charset="0"/>
                <a:cs typeface="Times New Roman" pitchFamily="18" charset="0"/>
              </a:rPr>
              <a:t>Cross wound package</a:t>
            </a:r>
          </a:p>
          <a:p>
            <a:pPr>
              <a:buNone/>
            </a:pPr>
            <a:r>
              <a:rPr lang="en-US" sz="3600" dirty="0" smtClean="0">
                <a:solidFill>
                  <a:srgbClr val="C00000"/>
                </a:solidFill>
                <a:latin typeface="Times New Roman" pitchFamily="18" charset="0"/>
                <a:cs typeface="Times New Roman" pitchFamily="18" charset="0"/>
              </a:rPr>
              <a:t/>
            </a:r>
            <a:br>
              <a:rPr lang="en-US" sz="3600" dirty="0" smtClean="0">
                <a:solidFill>
                  <a:srgbClr val="C00000"/>
                </a:solidFill>
                <a:latin typeface="Times New Roman" pitchFamily="18" charset="0"/>
                <a:cs typeface="Times New Roman" pitchFamily="18" charset="0"/>
              </a:rPr>
            </a:br>
            <a:endParaRPr lang="en-US" sz="3600" dirty="0" smtClean="0">
              <a:solidFill>
                <a:srgbClr val="C00000"/>
              </a:solidFill>
              <a:latin typeface="Times New Roman" pitchFamily="18" charset="0"/>
              <a:cs typeface="Times New Roman" pitchFamily="18" charset="0"/>
            </a:endParaRPr>
          </a:p>
          <a:p>
            <a:pPr>
              <a:buNone/>
            </a:pPr>
            <a:r>
              <a:rPr lang="en-US" sz="3600" dirty="0" smtClean="0">
                <a:solidFill>
                  <a:srgbClr val="C00000"/>
                </a:solidFill>
                <a:latin typeface="Times New Roman" pitchFamily="18" charset="0"/>
                <a:cs typeface="Times New Roman" pitchFamily="18" charset="0"/>
              </a:rPr>
              <a:t/>
            </a:r>
            <a:br>
              <a:rPr lang="en-US" sz="3600" dirty="0" smtClean="0">
                <a:solidFill>
                  <a:srgbClr val="C00000"/>
                </a:solidFill>
                <a:latin typeface="Times New Roman" pitchFamily="18" charset="0"/>
                <a:cs typeface="Times New Roman" pitchFamily="18" charset="0"/>
              </a:rPr>
            </a:br>
            <a:endParaRPr lang="en-US" sz="3600"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pPr algn="ctr"/>
            <a:r>
              <a:rPr lang="en-US" dirty="0" smtClean="0">
                <a:solidFill>
                  <a:srgbClr val="FF0000"/>
                </a:solidFill>
                <a:latin typeface="Times New Roman" pitchFamily="18" charset="0"/>
                <a:cs typeface="Times New Roman" pitchFamily="18" charset="0"/>
              </a:rPr>
              <a:t>Parallel wound package</a:t>
            </a:r>
            <a:br>
              <a:rPr lang="en-US" dirty="0" smtClean="0">
                <a:solidFill>
                  <a:srgbClr val="FF0000"/>
                </a:solidFill>
                <a:latin typeface="Times New Roman" pitchFamily="18" charset="0"/>
                <a:cs typeface="Times New Roman" pitchFamily="18" charset="0"/>
              </a:rPr>
            </a:br>
            <a:endParaRPr lang="en-US" dirty="0">
              <a:solidFill>
                <a:srgbClr val="FF0000"/>
              </a:solidFill>
            </a:endParaRPr>
          </a:p>
        </p:txBody>
      </p:sp>
      <p:pic>
        <p:nvPicPr>
          <p:cNvPr id="5" name="Picture 2" descr="C:\Users\Alam\Desktop\Afroz\Image\parallel wound pkg.png"/>
          <p:cNvPicPr>
            <a:picLocks noGrp="1" noChangeAspect="1" noChangeArrowheads="1"/>
          </p:cNvPicPr>
          <p:nvPr>
            <p:ph idx="1"/>
          </p:nvPr>
        </p:nvPicPr>
        <p:blipFill>
          <a:blip r:embed="rId2"/>
          <a:srcRect/>
          <a:stretch>
            <a:fillRect/>
          </a:stretch>
        </p:blipFill>
        <p:spPr bwMode="auto">
          <a:xfrm>
            <a:off x="609600" y="1371600"/>
            <a:ext cx="8077199" cy="5075237"/>
          </a:xfrm>
          <a:prstGeom prst="rect">
            <a:avLst/>
          </a:prstGeom>
          <a:noFill/>
        </p:spPr>
      </p:pic>
      <p:sp>
        <p:nvSpPr>
          <p:cNvPr id="4" name="Slide Number Placeholder 3"/>
          <p:cNvSpPr>
            <a:spLocks noGrp="1"/>
          </p:cNvSpPr>
          <p:nvPr>
            <p:ph type="sldNum" sz="quarter" idx="12"/>
          </p:nvPr>
        </p:nvSpPr>
        <p:spPr/>
        <p:txBody>
          <a:bodyPr/>
          <a:lstStyle/>
          <a:p>
            <a:fld id="{33E69B45-DD76-46A0-A1A3-5414E546F8F6}"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86800" cy="838200"/>
          </a:xfrm>
        </p:spPr>
        <p:txBody>
          <a:bodyPr>
            <a:noAutofit/>
          </a:bodyPr>
          <a:lstStyle/>
          <a:p>
            <a:r>
              <a:rPr lang="en-US" dirty="0" smtClean="0">
                <a:solidFill>
                  <a:srgbClr val="FF0000"/>
                </a:solidFill>
                <a:latin typeface="Times New Roman" pitchFamily="18" charset="0"/>
                <a:cs typeface="Times New Roman" pitchFamily="18" charset="0"/>
              </a:rPr>
              <a:t>Nearly parallel wound package</a:t>
            </a:r>
          </a:p>
        </p:txBody>
      </p:sp>
      <p:pic>
        <p:nvPicPr>
          <p:cNvPr id="24578" name="Picture 2" descr="C:\Users\Alam\Desktop\Afroz\Image\nearly parallel.png"/>
          <p:cNvPicPr>
            <a:picLocks noChangeAspect="1" noChangeArrowheads="1"/>
          </p:cNvPicPr>
          <p:nvPr/>
        </p:nvPicPr>
        <p:blipFill>
          <a:blip r:embed="rId2"/>
          <a:srcRect/>
          <a:stretch>
            <a:fillRect/>
          </a:stretch>
        </p:blipFill>
        <p:spPr bwMode="auto">
          <a:xfrm>
            <a:off x="152400" y="1423988"/>
            <a:ext cx="4625975" cy="3910012"/>
          </a:xfrm>
          <a:prstGeom prst="rect">
            <a:avLst/>
          </a:prstGeom>
          <a:noFill/>
        </p:spPr>
      </p:pic>
      <p:pic>
        <p:nvPicPr>
          <p:cNvPr id="24579" name="Picture 3" descr="C:\Users\Alam\Desktop\Afroz\Image\nearly paralll.png"/>
          <p:cNvPicPr>
            <a:picLocks noChangeAspect="1" noChangeArrowheads="1"/>
          </p:cNvPicPr>
          <p:nvPr/>
        </p:nvPicPr>
        <p:blipFill>
          <a:blip r:embed="rId3"/>
          <a:srcRect/>
          <a:stretch>
            <a:fillRect/>
          </a:stretch>
        </p:blipFill>
        <p:spPr bwMode="auto">
          <a:xfrm>
            <a:off x="4800600" y="1447800"/>
            <a:ext cx="4191000" cy="3886200"/>
          </a:xfrm>
          <a:prstGeom prst="rect">
            <a:avLst/>
          </a:prstGeom>
          <a:noFill/>
        </p:spPr>
      </p:pic>
      <p:sp>
        <p:nvSpPr>
          <p:cNvPr id="5" name="Slide Number Placeholder 4"/>
          <p:cNvSpPr>
            <a:spLocks noGrp="1"/>
          </p:cNvSpPr>
          <p:nvPr>
            <p:ph type="sldNum" sz="quarter" idx="12"/>
          </p:nvPr>
        </p:nvSpPr>
        <p:spPr/>
        <p:txBody>
          <a:bodyPr/>
          <a:lstStyle/>
          <a:p>
            <a:fld id="{33E69B45-DD76-46A0-A1A3-5414E546F8F6}"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228600"/>
            <a:ext cx="8686800" cy="838200"/>
          </a:xfrm>
        </p:spPr>
        <p:txBody>
          <a:bodyPr>
            <a:noAutofit/>
          </a:bodyPr>
          <a:lstStyle/>
          <a:p>
            <a:pPr algn="ctr"/>
            <a:r>
              <a:rPr lang="en-US" sz="4000" dirty="0" smtClean="0">
                <a:solidFill>
                  <a:srgbClr val="FF0000"/>
                </a:solidFill>
                <a:latin typeface="Times New Roman" pitchFamily="18" charset="0"/>
                <a:cs typeface="Times New Roman" pitchFamily="18" charset="0"/>
              </a:rPr>
              <a:t>Cross wound package</a:t>
            </a:r>
          </a:p>
        </p:txBody>
      </p:sp>
      <p:pic>
        <p:nvPicPr>
          <p:cNvPr id="25602" name="Picture 2" descr="C:\Users\Alam\Desktop\Afroz\Image\cross.png"/>
          <p:cNvPicPr>
            <a:picLocks noChangeAspect="1" noChangeArrowheads="1"/>
          </p:cNvPicPr>
          <p:nvPr/>
        </p:nvPicPr>
        <p:blipFill>
          <a:blip r:embed="rId2"/>
          <a:srcRect/>
          <a:stretch>
            <a:fillRect/>
          </a:stretch>
        </p:blipFill>
        <p:spPr bwMode="auto">
          <a:xfrm>
            <a:off x="228600" y="1447800"/>
            <a:ext cx="8763000" cy="5029199"/>
          </a:xfrm>
          <a:prstGeom prst="rect">
            <a:avLst/>
          </a:prstGeom>
          <a:noFill/>
        </p:spPr>
      </p:pic>
      <p:sp>
        <p:nvSpPr>
          <p:cNvPr id="4" name="Slide Number Placeholder 3"/>
          <p:cNvSpPr>
            <a:spLocks noGrp="1"/>
          </p:cNvSpPr>
          <p:nvPr>
            <p:ph type="sldNum" sz="quarter" idx="12"/>
          </p:nvPr>
        </p:nvSpPr>
        <p:spPr/>
        <p:txBody>
          <a:bodyPr/>
          <a:lstStyle/>
          <a:p>
            <a:fld id="{33E69B45-DD76-46A0-A1A3-5414E546F8F6}"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Important Definitions in Winding</a:t>
            </a:r>
            <a:br>
              <a:rPr lang="en-US" b="1"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686800" cy="5638800"/>
          </a:xfrm>
        </p:spPr>
        <p:txBody>
          <a:bodyPr/>
          <a:lstStyle/>
          <a:p>
            <a:pPr>
              <a:buNone/>
            </a:pPr>
            <a:r>
              <a:rPr lang="en-US" sz="2400" b="1" dirty="0" smtClean="0">
                <a:solidFill>
                  <a:srgbClr val="0070C0"/>
                </a:solidFill>
                <a:latin typeface="Times New Roman" pitchFamily="18" charset="0"/>
                <a:cs typeface="Times New Roman" pitchFamily="18" charset="0"/>
              </a:rPr>
              <a:t>Wind:</a:t>
            </a:r>
            <a:r>
              <a:rPr lang="en-US" dirty="0" smtClean="0"/>
              <a:t> </a:t>
            </a:r>
          </a:p>
          <a:p>
            <a:pPr algn="just">
              <a:buNone/>
            </a:pPr>
            <a:r>
              <a:rPr lang="en-US" dirty="0" smtClean="0"/>
              <a:t>   </a:t>
            </a:r>
            <a:r>
              <a:rPr lang="en-US" sz="2200" dirty="0" smtClean="0">
                <a:solidFill>
                  <a:srgbClr val="C00000"/>
                </a:solidFill>
                <a:latin typeface="Times New Roman" pitchFamily="18" charset="0"/>
                <a:cs typeface="Times New Roman" pitchFamily="18" charset="0"/>
              </a:rPr>
              <a:t>It is the number of revolutions made by the package (i.e. number of coils wound on the package) during the time taken by the yarn guide to make a traverse in one direction (say from left to right) across the package.</a:t>
            </a:r>
          </a:p>
          <a:p>
            <a:pPr algn="just">
              <a:buNone/>
            </a:pPr>
            <a:endParaRPr lang="en-US" sz="2200" dirty="0" smtClean="0">
              <a:solidFill>
                <a:srgbClr val="C00000"/>
              </a:solidFill>
              <a:latin typeface="Times New Roman" pitchFamily="18" charset="0"/>
              <a:cs typeface="Times New Roman" pitchFamily="18" charset="0"/>
            </a:endParaRPr>
          </a:p>
          <a:p>
            <a:pPr algn="just">
              <a:buNone/>
            </a:pPr>
            <a:r>
              <a:rPr lang="en-US" sz="2400" b="1" dirty="0" smtClean="0">
                <a:solidFill>
                  <a:srgbClr val="0070C0"/>
                </a:solidFill>
                <a:latin typeface="Times New Roman" pitchFamily="18" charset="0"/>
                <a:cs typeface="Times New Roman" pitchFamily="18" charset="0"/>
              </a:rPr>
              <a:t>Traverse ratio or wind ratio or wind per double traverse:</a:t>
            </a:r>
          </a:p>
          <a:p>
            <a:pPr algn="just">
              <a:buNone/>
            </a:pPr>
            <a:r>
              <a:rPr lang="en-US" sz="2400" b="1" dirty="0" smtClean="0">
                <a:solidFill>
                  <a:srgbClr val="0070C0"/>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It is the number of revolutions made by the package (i.e. number of coils wound on the package) during the time taken by the yarn guide to make a to and fro traverse. This to and fro traverses of the yarn guide from left to right and back from right to left is known as double traverse.</a:t>
            </a:r>
          </a:p>
          <a:p>
            <a:pPr algn="just">
              <a:buNone/>
            </a:pPr>
            <a:r>
              <a:rPr lang="en-US" sz="2200" dirty="0" smtClean="0">
                <a:solidFill>
                  <a:srgbClr val="C00000"/>
                </a:solidFill>
                <a:latin typeface="Times New Roman" pitchFamily="18" charset="0"/>
                <a:cs typeface="Times New Roman" pitchFamily="18" charset="0"/>
              </a:rPr>
              <a:t>			 </a:t>
            </a:r>
          </a:p>
          <a:p>
            <a:pPr algn="just">
              <a:buNone/>
            </a:pPr>
            <a:r>
              <a:rPr lang="en-US" sz="2200" dirty="0" smtClean="0">
                <a:solidFill>
                  <a:srgbClr val="C00000"/>
                </a:solidFill>
                <a:latin typeface="Times New Roman" pitchFamily="18" charset="0"/>
                <a:cs typeface="Times New Roman" pitchFamily="18" charset="0"/>
              </a:rPr>
              <a:t>				</a:t>
            </a:r>
            <a:r>
              <a:rPr lang="en-US" sz="2400" dirty="0" smtClean="0">
                <a:solidFill>
                  <a:srgbClr val="002060"/>
                </a:solidFill>
                <a:latin typeface="Times New Roman" pitchFamily="18" charset="0"/>
                <a:cs typeface="Times New Roman" pitchFamily="18" charset="0"/>
              </a:rPr>
              <a:t>Traverse ratio= 2× Wind</a:t>
            </a:r>
            <a:endParaRPr lang="en-US" sz="2200" dirty="0" smtClean="0">
              <a:solidFill>
                <a:srgbClr val="002060"/>
              </a:solidFill>
              <a:latin typeface="Times New Roman" pitchFamily="18" charset="0"/>
              <a:cs typeface="Times New Roman" pitchFamily="18" charset="0"/>
            </a:endParaRPr>
          </a:p>
          <a:p>
            <a:pPr algn="just">
              <a:buNone/>
            </a:pPr>
            <a:endParaRPr lang="en-US" sz="2800" dirty="0" smtClean="0">
              <a:solidFill>
                <a:srgbClr val="C00000"/>
              </a:solidFill>
              <a:latin typeface="Times New Roman" pitchFamily="18" charset="0"/>
              <a:cs typeface="Times New Roman" pitchFamily="18" charset="0"/>
            </a:endParaRPr>
          </a:p>
        </p:txBody>
      </p:sp>
      <p:sp>
        <p:nvSpPr>
          <p:cNvPr id="4" name="TextBox 3"/>
          <p:cNvSpPr txBox="1"/>
          <p:nvPr/>
        </p:nvSpPr>
        <p:spPr>
          <a:xfrm>
            <a:off x="8077200" y="6400800"/>
            <a:ext cx="920445" cy="369332"/>
          </a:xfrm>
          <a:prstGeom prst="rect">
            <a:avLst/>
          </a:prstGeom>
          <a:noFill/>
        </p:spPr>
        <p:txBody>
          <a:bodyPr wrap="none" rtlCol="0">
            <a:spAutoFit/>
          </a:bodyPr>
          <a:lstStyle/>
          <a:p>
            <a:r>
              <a:rPr lang="en-US" dirty="0" smtClean="0"/>
              <a:t>Cont…..</a:t>
            </a:r>
            <a:endParaRPr lang="en-US" dirty="0"/>
          </a:p>
        </p:txBody>
      </p:sp>
      <p:sp>
        <p:nvSpPr>
          <p:cNvPr id="5" name="Slide Number Placeholder 4"/>
          <p:cNvSpPr>
            <a:spLocks noGrp="1"/>
          </p:cNvSpPr>
          <p:nvPr>
            <p:ph type="sldNum" sz="quarter" idx="12"/>
          </p:nvPr>
        </p:nvSpPr>
        <p:spPr>
          <a:xfrm>
            <a:off x="8232648" y="6248400"/>
            <a:ext cx="758952" cy="246888"/>
          </a:xfrm>
        </p:spPr>
        <p:txBody>
          <a:bodyPr/>
          <a:lstStyle/>
          <a:p>
            <a:fld id="{33E69B45-DD76-46A0-A1A3-5414E546F8F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Important Definitions in Winding</a:t>
            </a:r>
            <a:br>
              <a:rPr lang="en-US" b="1"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066800"/>
            <a:ext cx="8686800" cy="1371600"/>
          </a:xfrm>
        </p:spPr>
        <p:txBody>
          <a:bodyPr>
            <a:noAutofit/>
          </a:bodyPr>
          <a:lstStyle/>
          <a:p>
            <a:pPr algn="just">
              <a:buNone/>
            </a:pPr>
            <a:r>
              <a:rPr lang="en-US" sz="2400" b="1" dirty="0" smtClean="0">
                <a:solidFill>
                  <a:srgbClr val="0070C0"/>
                </a:solidFill>
                <a:latin typeface="Times New Roman" pitchFamily="18" charset="0"/>
                <a:cs typeface="Times New Roman" pitchFamily="18" charset="0"/>
              </a:rPr>
              <a:t>Angle of wind (</a:t>
            </a:r>
            <a:r>
              <a:rPr lang="en-US" sz="2400" b="1" i="1" dirty="0" smtClean="0">
                <a:solidFill>
                  <a:srgbClr val="0070C0"/>
                </a:solidFill>
                <a:latin typeface="Times New Roman" pitchFamily="18" charset="0"/>
                <a:cs typeface="Times New Roman" pitchFamily="18" charset="0"/>
              </a:rPr>
              <a:t> </a:t>
            </a:r>
            <a:r>
              <a:rPr lang="el-GR" sz="2400" b="1" i="1" dirty="0" smtClean="0">
                <a:solidFill>
                  <a:srgbClr val="0070C0"/>
                </a:solidFill>
                <a:latin typeface="Times New Roman" pitchFamily="18" charset="0"/>
                <a:cs typeface="Times New Roman" pitchFamily="18" charset="0"/>
              </a:rPr>
              <a:t>θ</a:t>
            </a:r>
            <a:r>
              <a:rPr lang="el-GR" sz="2400" b="1" dirty="0" smtClean="0">
                <a:solidFill>
                  <a:srgbClr val="0070C0"/>
                </a:solidFill>
                <a:latin typeface="Times New Roman" pitchFamily="18" charset="0"/>
                <a:cs typeface="Times New Roman" pitchFamily="18" charset="0"/>
              </a:rPr>
              <a:t> ) :</a:t>
            </a:r>
            <a:endParaRPr lang="en-US" sz="2400" b="1" dirty="0" smtClean="0">
              <a:solidFill>
                <a:srgbClr val="0070C0"/>
              </a:solidFill>
              <a:latin typeface="Times New Roman" pitchFamily="18" charset="0"/>
              <a:cs typeface="Times New Roman" pitchFamily="18" charset="0"/>
            </a:endParaRPr>
          </a:p>
          <a:p>
            <a:pPr algn="just">
              <a:buNone/>
            </a:pPr>
            <a:r>
              <a:rPr lang="en-US" sz="2200" b="1" dirty="0" smtClean="0">
                <a:solidFill>
                  <a:srgbClr val="002060"/>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It is the angle made by the yarn with the sides of the package (Figure 2.3). If surface and traverse speeds are </a:t>
            </a:r>
            <a:r>
              <a:rPr lang="en-US" sz="2200" i="1" dirty="0" smtClean="0">
                <a:solidFill>
                  <a:srgbClr val="C00000"/>
                </a:solidFill>
                <a:latin typeface="Times New Roman" pitchFamily="18" charset="0"/>
                <a:cs typeface="Times New Roman" pitchFamily="18" charset="0"/>
              </a:rPr>
              <a:t>V</a:t>
            </a:r>
            <a:r>
              <a:rPr lang="en-US" sz="2200" i="1" baseline="-25000" dirty="0" smtClean="0">
                <a:solidFill>
                  <a:srgbClr val="C00000"/>
                </a:solidFill>
                <a:latin typeface="Times New Roman" pitchFamily="18" charset="0"/>
                <a:cs typeface="Times New Roman" pitchFamily="18" charset="0"/>
              </a:rPr>
              <a:t>s</a:t>
            </a:r>
            <a:r>
              <a:rPr lang="en-US" sz="2200" dirty="0" smtClean="0">
                <a:solidFill>
                  <a:srgbClr val="C00000"/>
                </a:solidFill>
                <a:latin typeface="Times New Roman" pitchFamily="18" charset="0"/>
                <a:cs typeface="Times New Roman" pitchFamily="18" charset="0"/>
              </a:rPr>
              <a:t> and </a:t>
            </a:r>
            <a:r>
              <a:rPr lang="en-US" sz="2200" i="1" dirty="0" err="1" smtClean="0">
                <a:solidFill>
                  <a:srgbClr val="C00000"/>
                </a:solidFill>
                <a:latin typeface="Times New Roman" pitchFamily="18" charset="0"/>
                <a:cs typeface="Times New Roman" pitchFamily="18" charset="0"/>
              </a:rPr>
              <a:t>V</a:t>
            </a:r>
            <a:r>
              <a:rPr lang="en-US" sz="2200" i="1" baseline="-25000" dirty="0" err="1" smtClean="0">
                <a:solidFill>
                  <a:srgbClr val="C00000"/>
                </a:solidFill>
                <a:latin typeface="Times New Roman" pitchFamily="18" charset="0"/>
                <a:cs typeface="Times New Roman" pitchFamily="18" charset="0"/>
              </a:rPr>
              <a:t>t</a:t>
            </a:r>
            <a:r>
              <a:rPr lang="en-US" sz="2200" dirty="0" smtClean="0">
                <a:solidFill>
                  <a:srgbClr val="C00000"/>
                </a:solidFill>
                <a:latin typeface="Times New Roman" pitchFamily="18" charset="0"/>
                <a:cs typeface="Times New Roman" pitchFamily="18" charset="0"/>
              </a:rPr>
              <a:t> respectively, then</a:t>
            </a:r>
          </a:p>
          <a:p>
            <a:pPr lvl="1">
              <a:buNone/>
            </a:pPr>
            <a:endParaRPr lang="en-US" sz="2200" dirty="0" smtClean="0"/>
          </a:p>
          <a:p>
            <a:pPr lvl="1">
              <a:buNone/>
            </a:pPr>
            <a:r>
              <a:rPr lang="en-US" sz="2200" dirty="0" smtClean="0"/>
              <a:t>			</a:t>
            </a:r>
          </a:p>
          <a:p>
            <a:pPr>
              <a:buNone/>
            </a:pPr>
            <a:r>
              <a:rPr lang="en-US" sz="2200" dirty="0" smtClean="0"/>
              <a:t/>
            </a:r>
            <a:br>
              <a:rPr lang="en-US" sz="2200" dirty="0" smtClean="0"/>
            </a:br>
            <a:r>
              <a:rPr lang="en-US" sz="2200" dirty="0" smtClean="0"/>
              <a:t/>
            </a:r>
            <a:br>
              <a:rPr lang="en-US" sz="2200" dirty="0" smtClean="0"/>
            </a:br>
            <a:endParaRPr lang="en-US" sz="2200" dirty="0" smtClean="0">
              <a:solidFill>
                <a:srgbClr val="002060"/>
              </a:solidFill>
              <a:latin typeface="Times New Roman" pitchFamily="18" charset="0"/>
              <a:cs typeface="Times New Roman" pitchFamily="18" charset="0"/>
            </a:endParaRPr>
          </a:p>
          <a:p>
            <a:pPr algn="just">
              <a:buNone/>
            </a:pPr>
            <a:endParaRPr lang="en-US" sz="2200" dirty="0" smtClean="0">
              <a:solidFill>
                <a:srgbClr val="C00000"/>
              </a:solidFill>
              <a:latin typeface="Times New Roman" pitchFamily="18" charset="0"/>
              <a:cs typeface="Times New Roman" pitchFamily="18" charset="0"/>
            </a:endParaRPr>
          </a:p>
        </p:txBody>
      </p:sp>
      <p:pic>
        <p:nvPicPr>
          <p:cNvPr id="26627" name="Picture 3" descr="C:\Users\Alam\Desktop\Afroz\Image\Untitled.png"/>
          <p:cNvPicPr>
            <a:picLocks noChangeAspect="1" noChangeArrowheads="1"/>
          </p:cNvPicPr>
          <p:nvPr/>
        </p:nvPicPr>
        <p:blipFill>
          <a:blip r:embed="rId2"/>
          <a:srcRect/>
          <a:stretch>
            <a:fillRect/>
          </a:stretch>
        </p:blipFill>
        <p:spPr bwMode="auto">
          <a:xfrm>
            <a:off x="3810000" y="2514600"/>
            <a:ext cx="1395412" cy="762000"/>
          </a:xfrm>
          <a:prstGeom prst="rect">
            <a:avLst/>
          </a:prstGeom>
          <a:noFill/>
        </p:spPr>
      </p:pic>
      <p:pic>
        <p:nvPicPr>
          <p:cNvPr id="26628" name="Picture 4" descr="C:\Users\Alam\Desktop\Afroz\Image\Untitled12.png"/>
          <p:cNvPicPr>
            <a:picLocks noChangeAspect="1" noChangeArrowheads="1"/>
          </p:cNvPicPr>
          <p:nvPr/>
        </p:nvPicPr>
        <p:blipFill>
          <a:blip r:embed="rId3"/>
          <a:srcRect/>
          <a:stretch>
            <a:fillRect/>
          </a:stretch>
        </p:blipFill>
        <p:spPr bwMode="auto">
          <a:xfrm>
            <a:off x="1447800" y="3619500"/>
            <a:ext cx="6324599" cy="2781300"/>
          </a:xfrm>
          <a:prstGeom prst="rect">
            <a:avLst/>
          </a:prstGeom>
          <a:noFill/>
        </p:spPr>
      </p:pic>
      <p:sp>
        <p:nvSpPr>
          <p:cNvPr id="12" name="TextBox 11"/>
          <p:cNvSpPr txBox="1"/>
          <p:nvPr/>
        </p:nvSpPr>
        <p:spPr>
          <a:xfrm>
            <a:off x="8077200" y="6400800"/>
            <a:ext cx="920445" cy="369332"/>
          </a:xfrm>
          <a:prstGeom prst="rect">
            <a:avLst/>
          </a:prstGeom>
          <a:noFill/>
        </p:spPr>
        <p:txBody>
          <a:bodyPr wrap="none" rtlCol="0">
            <a:spAutoFit/>
          </a:bodyPr>
          <a:lstStyle/>
          <a:p>
            <a:r>
              <a:rPr lang="en-US" dirty="0" smtClean="0"/>
              <a:t>Cont…..</a:t>
            </a:r>
            <a:endParaRPr lang="en-US" dirty="0"/>
          </a:p>
        </p:txBody>
      </p:sp>
      <p:sp>
        <p:nvSpPr>
          <p:cNvPr id="7" name="Slide Number Placeholder 6"/>
          <p:cNvSpPr>
            <a:spLocks noGrp="1"/>
          </p:cNvSpPr>
          <p:nvPr>
            <p:ph type="sldNum" sz="quarter" idx="12"/>
          </p:nvPr>
        </p:nvSpPr>
        <p:spPr>
          <a:xfrm>
            <a:off x="8229600" y="6248400"/>
            <a:ext cx="758952" cy="246888"/>
          </a:xfrm>
        </p:spPr>
        <p:txBody>
          <a:bodyPr/>
          <a:lstStyle/>
          <a:p>
            <a:fld id="{33E69B45-DD76-46A0-A1A3-5414E546F8F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Important Definitions in Winding</a:t>
            </a:r>
            <a:br>
              <a:rPr lang="en-US" b="1"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9" name="TextBox 8"/>
          <p:cNvSpPr txBox="1"/>
          <p:nvPr/>
        </p:nvSpPr>
        <p:spPr>
          <a:xfrm>
            <a:off x="457200" y="1143000"/>
            <a:ext cx="2295821" cy="461665"/>
          </a:xfrm>
          <a:prstGeom prst="rect">
            <a:avLst/>
          </a:prstGeom>
          <a:noFill/>
        </p:spPr>
        <p:txBody>
          <a:bodyPr wrap="none" rtlCol="0">
            <a:spAutoFit/>
          </a:bodyPr>
          <a:lstStyle/>
          <a:p>
            <a:pPr marL="342900" indent="-342900" algn="just">
              <a:spcBef>
                <a:spcPct val="20000"/>
              </a:spcBef>
              <a:buClr>
                <a:schemeClr val="accent1"/>
              </a:buClr>
              <a:buSzPct val="70000"/>
            </a:pPr>
            <a:r>
              <a:rPr lang="en-US" sz="2400" b="1" dirty="0" smtClean="0">
                <a:solidFill>
                  <a:srgbClr val="0070C0"/>
                </a:solidFill>
                <a:latin typeface="Times New Roman" pitchFamily="18" charset="0"/>
                <a:cs typeface="Times New Roman" pitchFamily="18" charset="0"/>
              </a:rPr>
              <a:t>Coil angle ( </a:t>
            </a:r>
            <a:r>
              <a:rPr lang="el-GR" sz="2400" b="1" dirty="0" smtClean="0">
                <a:solidFill>
                  <a:srgbClr val="0070C0"/>
                </a:solidFill>
                <a:latin typeface="Times New Roman" pitchFamily="18" charset="0"/>
                <a:cs typeface="Times New Roman" pitchFamily="18" charset="0"/>
              </a:rPr>
              <a:t>α ) :</a:t>
            </a:r>
            <a:endParaRPr lang="en-US" sz="2400" b="1" dirty="0" smtClean="0">
              <a:solidFill>
                <a:srgbClr val="0070C0"/>
              </a:solidFill>
              <a:latin typeface="Times New Roman" pitchFamily="18" charset="0"/>
              <a:cs typeface="Times New Roman" pitchFamily="18" charset="0"/>
            </a:endParaRPr>
          </a:p>
        </p:txBody>
      </p:sp>
      <p:sp>
        <p:nvSpPr>
          <p:cNvPr id="10" name="TextBox 9"/>
          <p:cNvSpPr txBox="1"/>
          <p:nvPr/>
        </p:nvSpPr>
        <p:spPr>
          <a:xfrm>
            <a:off x="762000" y="1600200"/>
            <a:ext cx="8001000" cy="1107996"/>
          </a:xfrm>
          <a:prstGeom prst="rect">
            <a:avLst/>
          </a:prstGeom>
          <a:noFill/>
        </p:spPr>
        <p:txBody>
          <a:bodyPr wrap="square" rtlCol="0">
            <a:spAutoFit/>
          </a:bodyPr>
          <a:lstStyle/>
          <a:p>
            <a:pPr algn="just"/>
            <a:r>
              <a:rPr lang="en-US" sz="2200" dirty="0" smtClean="0">
                <a:solidFill>
                  <a:srgbClr val="C00000"/>
                </a:solidFill>
                <a:latin typeface="Times New Roman" pitchFamily="18" charset="0"/>
                <a:cs typeface="Times New Roman" pitchFamily="18" charset="0"/>
              </a:rPr>
              <a:t>It is the angle made by the yarn with the axis of the package (Figure 2.3). The coil angle and angle of wind are complementary angles as they add up to 90°.</a:t>
            </a:r>
          </a:p>
        </p:txBody>
      </p:sp>
      <p:sp>
        <p:nvSpPr>
          <p:cNvPr id="8" name="TextBox 7"/>
          <p:cNvSpPr txBox="1"/>
          <p:nvPr/>
        </p:nvSpPr>
        <p:spPr>
          <a:xfrm>
            <a:off x="838200" y="3200400"/>
            <a:ext cx="8077201" cy="769441"/>
          </a:xfrm>
          <a:prstGeom prst="rect">
            <a:avLst/>
          </a:prstGeom>
          <a:noFill/>
        </p:spPr>
        <p:txBody>
          <a:bodyPr wrap="square" rtlCol="0">
            <a:spAutoFit/>
          </a:bodyPr>
          <a:lstStyle/>
          <a:p>
            <a:pPr algn="just"/>
            <a:r>
              <a:rPr lang="en-US" sz="2200" dirty="0" smtClean="0">
                <a:solidFill>
                  <a:srgbClr val="C00000"/>
                </a:solidFill>
                <a:latin typeface="Times New Roman" pitchFamily="18" charset="0"/>
                <a:cs typeface="Times New Roman" pitchFamily="18" charset="0"/>
              </a:rPr>
              <a:t>The net winding speed can be obtained by the resultant vector of surface speed (Vs) and traverse speed (</a:t>
            </a:r>
            <a:r>
              <a:rPr lang="en-US" sz="2200" dirty="0" err="1" smtClean="0">
                <a:solidFill>
                  <a:srgbClr val="C00000"/>
                </a:solidFill>
                <a:latin typeface="Times New Roman" pitchFamily="18" charset="0"/>
                <a:cs typeface="Times New Roman" pitchFamily="18" charset="0"/>
              </a:rPr>
              <a:t>Vt</a:t>
            </a:r>
            <a:r>
              <a:rPr lang="en-US" sz="2200" dirty="0" smtClean="0">
                <a:solidFill>
                  <a:srgbClr val="C00000"/>
                </a:solidFill>
                <a:latin typeface="Times New Roman" pitchFamily="18" charset="0"/>
                <a:cs typeface="Times New Roman" pitchFamily="18" charset="0"/>
              </a:rPr>
              <a:t> ).</a:t>
            </a:r>
          </a:p>
        </p:txBody>
      </p:sp>
      <p:pic>
        <p:nvPicPr>
          <p:cNvPr id="27650" name="Picture 2" descr="C:\Users\Alam\Desktop\Afroz\Image\Untitled1.png"/>
          <p:cNvPicPr>
            <a:picLocks noChangeAspect="1" noChangeArrowheads="1"/>
          </p:cNvPicPr>
          <p:nvPr/>
        </p:nvPicPr>
        <p:blipFill>
          <a:blip r:embed="rId2"/>
          <a:srcRect/>
          <a:stretch>
            <a:fillRect/>
          </a:stretch>
        </p:blipFill>
        <p:spPr bwMode="auto">
          <a:xfrm>
            <a:off x="1676400" y="4533900"/>
            <a:ext cx="5638800" cy="1181100"/>
          </a:xfrm>
          <a:prstGeom prst="rect">
            <a:avLst/>
          </a:prstGeom>
          <a:noFill/>
        </p:spPr>
      </p:pic>
      <p:sp>
        <p:nvSpPr>
          <p:cNvPr id="7" name="Slide Number Placeholder 6"/>
          <p:cNvSpPr>
            <a:spLocks noGrp="1"/>
          </p:cNvSpPr>
          <p:nvPr>
            <p:ph type="sldNum" sz="quarter" idx="12"/>
          </p:nvPr>
        </p:nvSpPr>
        <p:spPr/>
        <p:txBody>
          <a:bodyPr/>
          <a:lstStyle/>
          <a:p>
            <a:fld id="{33E69B45-DD76-46A0-A1A3-5414E546F8F6}"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9144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
            </a:r>
            <a:br>
              <a:rPr lang="en-US" b="1" dirty="0" smtClean="0">
                <a:solidFill>
                  <a:srgbClr val="FF0000"/>
                </a:solidFill>
                <a:latin typeface="Times New Roman" pitchFamily="18" charset="0"/>
                <a:cs typeface="Times New Roman" pitchFamily="18" charset="0"/>
              </a:rPr>
            </a:br>
            <a:r>
              <a:rPr lang="en-US" b="1" dirty="0" smtClean="0">
                <a:solidFill>
                  <a:srgbClr val="FF0000"/>
                </a:solidFill>
                <a:latin typeface="Times New Roman" pitchFamily="18" charset="0"/>
                <a:cs typeface="Times New Roman" pitchFamily="18" charset="0"/>
              </a:rPr>
              <a:t>Important Definitions in Winding</a:t>
            </a:r>
            <a:br>
              <a:rPr lang="en-US" b="1"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9" name="TextBox 8"/>
          <p:cNvSpPr txBox="1"/>
          <p:nvPr/>
        </p:nvSpPr>
        <p:spPr>
          <a:xfrm>
            <a:off x="457200" y="1143000"/>
            <a:ext cx="2141740" cy="461665"/>
          </a:xfrm>
          <a:prstGeom prst="rect">
            <a:avLst/>
          </a:prstGeom>
          <a:noFill/>
        </p:spPr>
        <p:txBody>
          <a:bodyPr wrap="none" rtlCol="0">
            <a:spAutoFit/>
          </a:bodyPr>
          <a:lstStyle/>
          <a:p>
            <a:pPr marL="342900" indent="-342900" algn="just">
              <a:spcBef>
                <a:spcPct val="20000"/>
              </a:spcBef>
              <a:buClr>
                <a:schemeClr val="accent1"/>
              </a:buClr>
              <a:buSzPct val="70000"/>
            </a:pPr>
            <a:r>
              <a:rPr lang="en-US" sz="2400" b="1" dirty="0" smtClean="0">
                <a:solidFill>
                  <a:srgbClr val="0070C0"/>
                </a:solidFill>
                <a:latin typeface="Times New Roman" pitchFamily="18" charset="0"/>
                <a:cs typeface="Times New Roman" pitchFamily="18" charset="0"/>
              </a:rPr>
              <a:t>Taper of cone</a:t>
            </a:r>
            <a:r>
              <a:rPr lang="el-GR" sz="2400" b="1" dirty="0" smtClean="0">
                <a:solidFill>
                  <a:srgbClr val="0070C0"/>
                </a:solidFill>
                <a:latin typeface="Times New Roman" pitchFamily="18" charset="0"/>
                <a:cs typeface="Times New Roman" pitchFamily="18" charset="0"/>
              </a:rPr>
              <a:t> :</a:t>
            </a:r>
            <a:endParaRPr lang="en-US" sz="2400" b="1" dirty="0" smtClean="0">
              <a:solidFill>
                <a:srgbClr val="0070C0"/>
              </a:solidFill>
              <a:latin typeface="Times New Roman" pitchFamily="18" charset="0"/>
              <a:cs typeface="Times New Roman" pitchFamily="18" charset="0"/>
            </a:endParaRPr>
          </a:p>
        </p:txBody>
      </p:sp>
      <p:sp>
        <p:nvSpPr>
          <p:cNvPr id="10" name="TextBox 9"/>
          <p:cNvSpPr txBox="1"/>
          <p:nvPr/>
        </p:nvSpPr>
        <p:spPr>
          <a:xfrm>
            <a:off x="762000" y="1600200"/>
            <a:ext cx="8001000" cy="1138773"/>
          </a:xfrm>
          <a:prstGeom prst="rect">
            <a:avLst/>
          </a:prstGeom>
          <a:noFill/>
        </p:spPr>
        <p:txBody>
          <a:bodyPr wrap="square" rtlCol="0">
            <a:spAutoFit/>
          </a:bodyPr>
          <a:lstStyle/>
          <a:p>
            <a:pPr algn="just"/>
            <a:r>
              <a:rPr lang="en-US" sz="2200" dirty="0" smtClean="0">
                <a:solidFill>
                  <a:srgbClr val="C00000"/>
                </a:solidFill>
                <a:latin typeface="Times New Roman" pitchFamily="18" charset="0"/>
                <a:cs typeface="Times New Roman" pitchFamily="18" charset="0"/>
              </a:rPr>
              <a:t>The </a:t>
            </a:r>
            <a:r>
              <a:rPr lang="en-US" sz="2200" dirty="0" err="1" smtClean="0">
                <a:solidFill>
                  <a:srgbClr val="C00000"/>
                </a:solidFill>
                <a:latin typeface="Times New Roman" pitchFamily="18" charset="0"/>
                <a:cs typeface="Times New Roman" pitchFamily="18" charset="0"/>
              </a:rPr>
              <a:t>conicity</a:t>
            </a:r>
            <a:r>
              <a:rPr lang="en-US" sz="2200" dirty="0" smtClean="0">
                <a:solidFill>
                  <a:srgbClr val="C00000"/>
                </a:solidFill>
                <a:latin typeface="Times New Roman" pitchFamily="18" charset="0"/>
                <a:cs typeface="Times New Roman" pitchFamily="18" charset="0"/>
              </a:rPr>
              <a:t> or the taper of cone is the angle between the central axis of the cone and the tapered face. Cone taper generally ranges between 0° (cylindrical package) and 9° 15</a:t>
            </a:r>
            <a:r>
              <a:rPr lang="en-US" sz="2400" dirty="0" smtClean="0">
                <a:solidFill>
                  <a:srgbClr val="C00000"/>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  </a:t>
            </a:r>
          </a:p>
        </p:txBody>
      </p:sp>
      <p:sp>
        <p:nvSpPr>
          <p:cNvPr id="7" name="Slide Number Placeholder 6"/>
          <p:cNvSpPr>
            <a:spLocks noGrp="1"/>
          </p:cNvSpPr>
          <p:nvPr>
            <p:ph type="sldNum" sz="quarter" idx="12"/>
          </p:nvPr>
        </p:nvSpPr>
        <p:spPr/>
        <p:txBody>
          <a:bodyPr/>
          <a:lstStyle/>
          <a:p>
            <a:fld id="{33E69B45-DD76-46A0-A1A3-5414E546F8F6}" type="slidenum">
              <a:rPr lang="en-US" smtClean="0"/>
              <a:pPr/>
              <a:t>17</a:t>
            </a:fld>
            <a:endParaRPr lang="en-US"/>
          </a:p>
        </p:txBody>
      </p:sp>
      <p:pic>
        <p:nvPicPr>
          <p:cNvPr id="1026" name="Picture 2" descr="C:\Users\Alam\Desktop\Afroz\Image\taper angle.png"/>
          <p:cNvPicPr>
            <a:picLocks noChangeAspect="1" noChangeArrowheads="1"/>
          </p:cNvPicPr>
          <p:nvPr/>
        </p:nvPicPr>
        <p:blipFill>
          <a:blip r:embed="rId2"/>
          <a:srcRect/>
          <a:stretch>
            <a:fillRect/>
          </a:stretch>
        </p:blipFill>
        <p:spPr bwMode="auto">
          <a:xfrm>
            <a:off x="2066925" y="2895600"/>
            <a:ext cx="5008563" cy="1727200"/>
          </a:xfrm>
          <a:prstGeom prst="rect">
            <a:avLst/>
          </a:prstGeom>
          <a:noFill/>
        </p:spPr>
      </p:pic>
      <p:sp>
        <p:nvSpPr>
          <p:cNvPr id="12" name="TextBox 11"/>
          <p:cNvSpPr txBox="1"/>
          <p:nvPr/>
        </p:nvSpPr>
        <p:spPr>
          <a:xfrm>
            <a:off x="882069" y="4876800"/>
            <a:ext cx="8197822" cy="1815882"/>
          </a:xfrm>
          <a:prstGeom prst="rect">
            <a:avLst/>
          </a:prstGeom>
          <a:noFill/>
        </p:spPr>
        <p:txBody>
          <a:bodyPr wrap="none" rtlCol="0">
            <a:spAutoFit/>
          </a:bodyPr>
          <a:lstStyle/>
          <a:p>
            <a:r>
              <a:rPr lang="en-US" sz="2200" dirty="0" smtClean="0">
                <a:solidFill>
                  <a:srgbClr val="C00000"/>
                </a:solidFill>
                <a:latin typeface="Times New Roman" pitchFamily="18" charset="0"/>
                <a:cs typeface="Times New Roman" pitchFamily="18" charset="0"/>
              </a:rPr>
              <a:t>The following angle of tapers are recommended for different purposes:</a:t>
            </a:r>
          </a:p>
          <a:p>
            <a:r>
              <a:rPr lang="en-US" sz="2200" dirty="0" smtClean="0">
                <a:solidFill>
                  <a:srgbClr val="C00000"/>
                </a:solidFill>
                <a:latin typeface="Times New Roman" pitchFamily="18" charset="0"/>
                <a:cs typeface="Times New Roman" pitchFamily="18" charset="0"/>
              </a:rPr>
              <a:t>	2°                       -  </a:t>
            </a:r>
            <a:r>
              <a:rPr lang="en-US" sz="2200" dirty="0" err="1" smtClean="0">
                <a:solidFill>
                  <a:srgbClr val="C00000"/>
                </a:solidFill>
                <a:latin typeface="Times New Roman" pitchFamily="18" charset="0"/>
                <a:cs typeface="Times New Roman" pitchFamily="18" charset="0"/>
              </a:rPr>
              <a:t>Shuttleless</a:t>
            </a:r>
            <a:r>
              <a:rPr lang="en-US" sz="2200" dirty="0" smtClean="0">
                <a:solidFill>
                  <a:srgbClr val="C00000"/>
                </a:solidFill>
                <a:latin typeface="Times New Roman" pitchFamily="18" charset="0"/>
                <a:cs typeface="Times New Roman" pitchFamily="18" charset="0"/>
              </a:rPr>
              <a:t> weaving</a:t>
            </a:r>
          </a:p>
          <a:p>
            <a:r>
              <a:rPr lang="en-US" sz="2200" dirty="0" smtClean="0">
                <a:solidFill>
                  <a:srgbClr val="C00000"/>
                </a:solidFill>
                <a:latin typeface="Times New Roman" pitchFamily="18" charset="0"/>
                <a:cs typeface="Times New Roman" pitchFamily="18" charset="0"/>
              </a:rPr>
              <a:t>	3° 30</a:t>
            </a:r>
            <a:r>
              <a:rPr lang="en-US" sz="2000" dirty="0" smtClean="0">
                <a:solidFill>
                  <a:srgbClr val="C00000"/>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                - Continuous filament pineapple cones</a:t>
            </a:r>
          </a:p>
          <a:p>
            <a:r>
              <a:rPr lang="en-US" sz="2200" dirty="0" smtClean="0">
                <a:solidFill>
                  <a:srgbClr val="C00000"/>
                </a:solidFill>
                <a:latin typeface="Times New Roman" pitchFamily="18" charset="0"/>
                <a:cs typeface="Times New Roman" pitchFamily="18" charset="0"/>
              </a:rPr>
              <a:t>	4° 20 </a:t>
            </a:r>
            <a:r>
              <a:rPr lang="en-US" sz="2000" dirty="0" smtClean="0">
                <a:solidFill>
                  <a:srgbClr val="C00000"/>
                </a:solidFill>
                <a:latin typeface="Times New Roman" pitchFamily="18" charset="0"/>
                <a:cs typeface="Times New Roman" pitchFamily="18" charset="0"/>
              </a:rPr>
              <a:t>'</a:t>
            </a:r>
            <a:r>
              <a:rPr lang="en-US" sz="2200" dirty="0" smtClean="0">
                <a:solidFill>
                  <a:srgbClr val="C00000"/>
                </a:solidFill>
                <a:latin typeface="Times New Roman" pitchFamily="18" charset="0"/>
                <a:cs typeface="Times New Roman" pitchFamily="18" charset="0"/>
              </a:rPr>
              <a:t>                - Cones for warping</a:t>
            </a:r>
          </a:p>
          <a:p>
            <a:r>
              <a:rPr lang="en-US" sz="2200" dirty="0" smtClean="0">
                <a:solidFill>
                  <a:srgbClr val="C00000"/>
                </a:solidFill>
                <a:latin typeface="Times New Roman" pitchFamily="18" charset="0"/>
                <a:cs typeface="Times New Roman" pitchFamily="18" charset="0"/>
              </a:rPr>
              <a:t>	9° 15 </a:t>
            </a:r>
            <a:r>
              <a:rPr lang="en-US" sz="2000" dirty="0" smtClean="0">
                <a:solidFill>
                  <a:srgbClr val="C00000"/>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 9° 30 </a:t>
            </a:r>
            <a:r>
              <a:rPr lang="en-US" sz="2000" dirty="0" smtClean="0">
                <a:solidFill>
                  <a:srgbClr val="C00000"/>
                </a:solidFill>
                <a:latin typeface="Times New Roman" pitchFamily="18" charset="0"/>
                <a:cs typeface="Times New Roman" pitchFamily="18" charset="0"/>
              </a:rPr>
              <a:t>' </a:t>
            </a:r>
            <a:r>
              <a:rPr lang="en-US" sz="2200" dirty="0" smtClean="0">
                <a:solidFill>
                  <a:srgbClr val="C00000"/>
                </a:solidFill>
                <a:latin typeface="Times New Roman" pitchFamily="18" charset="0"/>
                <a:cs typeface="Times New Roman" pitchFamily="18" charset="0"/>
              </a:rPr>
              <a:t>  - Hosiery yarn for knitting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2800" b="1" dirty="0" smtClean="0">
                <a:solidFill>
                  <a:srgbClr val="FF0000"/>
                </a:solidFill>
                <a:latin typeface="Times New Roman" pitchFamily="18" charset="0"/>
                <a:cs typeface="Times New Roman" pitchFamily="18" charset="0"/>
              </a:rPr>
              <a:t>Types of winds in cone/cheese winding</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54163"/>
            <a:ext cx="8686800" cy="655638"/>
          </a:xfrm>
        </p:spPr>
        <p:txBody>
          <a:bodyPr/>
          <a:lstStyle/>
          <a:p>
            <a:pPr marL="514350" indent="-514350">
              <a:buFont typeface="+mj-lt"/>
              <a:buAutoNum type="arabicPeriod"/>
            </a:pPr>
            <a:r>
              <a:rPr lang="en-US" b="1" dirty="0" smtClean="0">
                <a:solidFill>
                  <a:srgbClr val="C00000"/>
                </a:solidFill>
                <a:latin typeface="Times New Roman" pitchFamily="18" charset="0"/>
                <a:cs typeface="Times New Roman" pitchFamily="18" charset="0"/>
              </a:rPr>
              <a:t>Open wind</a:t>
            </a:r>
            <a:endParaRPr lang="en-US" b="1"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18</a:t>
            </a:fld>
            <a:endParaRPr lang="en-US"/>
          </a:p>
        </p:txBody>
      </p:sp>
      <p:pic>
        <p:nvPicPr>
          <p:cNvPr id="2051" name="Picture 3" descr="C:\Users\Alam\Desktop\Afroz\Image\open wind.png"/>
          <p:cNvPicPr>
            <a:picLocks noChangeAspect="1" noChangeArrowheads="1"/>
          </p:cNvPicPr>
          <p:nvPr/>
        </p:nvPicPr>
        <p:blipFill>
          <a:blip r:embed="rId2"/>
          <a:srcRect/>
          <a:stretch>
            <a:fillRect/>
          </a:stretch>
        </p:blipFill>
        <p:spPr bwMode="auto">
          <a:xfrm>
            <a:off x="609600" y="2262187"/>
            <a:ext cx="7772400" cy="3452813"/>
          </a:xfrm>
          <a:prstGeom prst="rect">
            <a:avLst/>
          </a:prstGeom>
          <a:noFill/>
        </p:spPr>
      </p:pic>
      <p:sp>
        <p:nvSpPr>
          <p:cNvPr id="9" name="TextBox 8"/>
          <p:cNvSpPr txBox="1"/>
          <p:nvPr/>
        </p:nvSpPr>
        <p:spPr>
          <a:xfrm>
            <a:off x="7315200" y="6400800"/>
            <a:ext cx="805029"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sz="2800" b="1" dirty="0" smtClean="0">
                <a:solidFill>
                  <a:srgbClr val="FF0000"/>
                </a:solidFill>
                <a:latin typeface="Times New Roman" pitchFamily="18" charset="0"/>
                <a:cs typeface="Times New Roman" pitchFamily="18" charset="0"/>
              </a:rPr>
              <a:t>Types of winds in cone/cheese winding</a:t>
            </a:r>
            <a:endParaRPr lang="en-US" sz="2800"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554163"/>
            <a:ext cx="8686800" cy="655638"/>
          </a:xfrm>
        </p:spPr>
        <p:txBody>
          <a:bodyPr/>
          <a:lstStyle/>
          <a:p>
            <a:pPr marL="514350" indent="-514350">
              <a:buFont typeface="+mj-lt"/>
              <a:buAutoNum type="arabicPeriod"/>
            </a:pPr>
            <a:r>
              <a:rPr lang="en-US" b="1" dirty="0" smtClean="0">
                <a:solidFill>
                  <a:srgbClr val="C00000"/>
                </a:solidFill>
                <a:latin typeface="Times New Roman" pitchFamily="18" charset="0"/>
                <a:cs typeface="Times New Roman" pitchFamily="18" charset="0"/>
              </a:rPr>
              <a:t>Closed wind</a:t>
            </a:r>
            <a:endParaRPr lang="en-US" b="1"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19</a:t>
            </a:fld>
            <a:endParaRPr lang="en-US"/>
          </a:p>
        </p:txBody>
      </p:sp>
      <p:pic>
        <p:nvPicPr>
          <p:cNvPr id="3074" name="Picture 2" descr="C:\Users\Alam\Desktop\Afroz\Image\close wind.png"/>
          <p:cNvPicPr>
            <a:picLocks noChangeAspect="1" noChangeArrowheads="1"/>
          </p:cNvPicPr>
          <p:nvPr/>
        </p:nvPicPr>
        <p:blipFill>
          <a:blip r:embed="rId2"/>
          <a:srcRect/>
          <a:stretch>
            <a:fillRect/>
          </a:stretch>
        </p:blipFill>
        <p:spPr bwMode="auto">
          <a:xfrm>
            <a:off x="381000" y="2209801"/>
            <a:ext cx="8610600" cy="42672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686800" cy="838200"/>
          </a:xfrm>
        </p:spPr>
        <p:txBody>
          <a:bodyPr>
            <a:normAutofit/>
          </a:bodyPr>
          <a:lstStyle/>
          <a:p>
            <a:pPr algn="ctr"/>
            <a:r>
              <a:rPr lang="en-US" sz="4400" dirty="0" smtClean="0">
                <a:solidFill>
                  <a:srgbClr val="FF0000"/>
                </a:solidFill>
                <a:latin typeface="Times New Roman" pitchFamily="18" charset="0"/>
                <a:cs typeface="Times New Roman" pitchFamily="18" charset="0"/>
              </a:rPr>
              <a:t>Introduction</a:t>
            </a:r>
            <a:endParaRPr lang="en-US" sz="44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Font typeface="Wingdings" pitchFamily="2" charset="2"/>
              <a:buChar char="Ø"/>
            </a:pPr>
            <a:r>
              <a:rPr lang="en-US" dirty="0" smtClean="0">
                <a:solidFill>
                  <a:srgbClr val="00B050"/>
                </a:solidFill>
                <a:latin typeface="Times New Roman" pitchFamily="18" charset="0"/>
                <a:cs typeface="Times New Roman" pitchFamily="18" charset="0"/>
              </a:rPr>
              <a:t>WINDING</a:t>
            </a:r>
          </a:p>
          <a:p>
            <a:pPr>
              <a:buFont typeface="Wingdings" pitchFamily="2" charset="2"/>
              <a:buChar char="Ø"/>
            </a:pPr>
            <a:endParaRPr lang="en-US" dirty="0" smtClean="0">
              <a:solidFill>
                <a:srgbClr val="00B050"/>
              </a:solidFill>
              <a:latin typeface="Times New Roman" pitchFamily="18" charset="0"/>
              <a:cs typeface="Times New Roman" pitchFamily="18" charset="0"/>
            </a:endParaRPr>
          </a:p>
          <a:p>
            <a:pPr>
              <a:buFont typeface="Wingdings" pitchFamily="2" charset="2"/>
              <a:buChar char="Ø"/>
            </a:pPr>
            <a:r>
              <a:rPr lang="en-US" dirty="0" smtClean="0">
                <a:solidFill>
                  <a:srgbClr val="00B050"/>
                </a:solidFill>
                <a:latin typeface="Times New Roman" pitchFamily="18" charset="0"/>
                <a:cs typeface="Times New Roman" pitchFamily="18" charset="0"/>
              </a:rPr>
              <a:t>WARPING</a:t>
            </a:r>
          </a:p>
          <a:p>
            <a:pPr>
              <a:buFont typeface="Wingdings" pitchFamily="2" charset="2"/>
              <a:buChar char="Ø"/>
            </a:pPr>
            <a:endParaRPr lang="en-US" dirty="0" smtClean="0">
              <a:solidFill>
                <a:srgbClr val="00B050"/>
              </a:solidFill>
              <a:latin typeface="Times New Roman" pitchFamily="18" charset="0"/>
              <a:cs typeface="Times New Roman" pitchFamily="18" charset="0"/>
            </a:endParaRPr>
          </a:p>
          <a:p>
            <a:pPr>
              <a:buFont typeface="Wingdings" pitchFamily="2" charset="2"/>
              <a:buChar char="Ø"/>
            </a:pPr>
            <a:r>
              <a:rPr lang="en-US" dirty="0" smtClean="0">
                <a:solidFill>
                  <a:srgbClr val="00B050"/>
                </a:solidFill>
                <a:latin typeface="Times New Roman" pitchFamily="18" charset="0"/>
                <a:cs typeface="Times New Roman" pitchFamily="18" charset="0"/>
              </a:rPr>
              <a:t>SIZING</a:t>
            </a:r>
          </a:p>
          <a:p>
            <a:pPr>
              <a:buFont typeface="Wingdings" pitchFamily="2" charset="2"/>
              <a:buChar char="Ø"/>
            </a:pPr>
            <a:endParaRPr lang="en-US" dirty="0" smtClean="0">
              <a:solidFill>
                <a:srgbClr val="00B050"/>
              </a:solidFill>
              <a:latin typeface="Times New Roman" pitchFamily="18" charset="0"/>
              <a:cs typeface="Times New Roman" pitchFamily="18" charset="0"/>
            </a:endParaRPr>
          </a:p>
          <a:p>
            <a:pPr>
              <a:buFont typeface="Wingdings" pitchFamily="2" charset="2"/>
              <a:buChar char="Ø"/>
            </a:pPr>
            <a:r>
              <a:rPr lang="en-US" dirty="0" smtClean="0">
                <a:solidFill>
                  <a:srgbClr val="00B050"/>
                </a:solidFill>
                <a:latin typeface="Times New Roman" pitchFamily="18" charset="0"/>
                <a:cs typeface="Times New Roman" pitchFamily="18" charset="0"/>
              </a:rPr>
              <a:t>DRAWING-IN</a:t>
            </a:r>
            <a:endParaRPr lang="en-US" dirty="0">
              <a:solidFill>
                <a:srgbClr val="00B050"/>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3E69B45-DD76-46A0-A1A3-5414E546F8F6}"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Classification of winding machine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5334000"/>
          </a:xfrm>
        </p:spPr>
        <p:txBody>
          <a:bodyPr>
            <a:noAutofit/>
          </a:bodyPr>
          <a:lstStyle/>
          <a:p>
            <a:pPr>
              <a:buFont typeface="Wingdings" pitchFamily="2" charset="2"/>
              <a:buChar char="Ø"/>
            </a:pPr>
            <a:r>
              <a:rPr lang="en-US" sz="2800" dirty="0" smtClean="0">
                <a:solidFill>
                  <a:srgbClr val="C00000"/>
                </a:solidFill>
                <a:latin typeface="Times New Roman" pitchFamily="18" charset="0"/>
                <a:cs typeface="Times New Roman" pitchFamily="18" charset="0"/>
              </a:rPr>
              <a:t>On the basis of winding principles</a:t>
            </a:r>
          </a:p>
          <a:p>
            <a:pPr marL="514350" indent="-514350">
              <a:buNone/>
            </a:pPr>
            <a:r>
              <a:rPr lang="en-US" sz="1600" dirty="0" smtClean="0">
                <a:solidFill>
                  <a:srgbClr val="0070C0"/>
                </a:solidFill>
                <a:latin typeface="Times New Roman" pitchFamily="18" charset="0"/>
                <a:cs typeface="Times New Roman" pitchFamily="18" charset="0"/>
              </a:rPr>
              <a:t>        </a:t>
            </a:r>
            <a:r>
              <a:rPr lang="en-US" sz="1800" dirty="0" smtClean="0">
                <a:solidFill>
                  <a:srgbClr val="0070C0"/>
                </a:solidFill>
                <a:latin typeface="Times New Roman" pitchFamily="18" charset="0"/>
                <a:cs typeface="Times New Roman" pitchFamily="18" charset="0"/>
              </a:rPr>
              <a:t> </a:t>
            </a:r>
            <a:r>
              <a:rPr lang="en-US" sz="1800" b="1" dirty="0" smtClean="0">
                <a:solidFill>
                  <a:srgbClr val="0070C0"/>
                </a:solidFill>
                <a:latin typeface="Times New Roman" pitchFamily="18" charset="0"/>
                <a:cs typeface="Times New Roman" pitchFamily="18" charset="0"/>
              </a:rPr>
              <a:t>(1) Drum driven or random winders</a:t>
            </a:r>
          </a:p>
          <a:p>
            <a:pPr marL="514350" indent="-514350">
              <a:buNone/>
            </a:pPr>
            <a:r>
              <a:rPr lang="en-US" sz="1800" b="1" dirty="0" smtClean="0">
                <a:solidFill>
                  <a:srgbClr val="0070C0"/>
                </a:solidFill>
                <a:latin typeface="Times New Roman" pitchFamily="18" charset="0"/>
                <a:cs typeface="Times New Roman" pitchFamily="18" charset="0"/>
              </a:rPr>
              <a:t>        (2) Spindle driven or precision winders</a:t>
            </a:r>
          </a:p>
          <a:p>
            <a:pPr>
              <a:buFont typeface="Wingdings" pitchFamily="2" charset="2"/>
              <a:buChar char="Ø"/>
            </a:pPr>
            <a:r>
              <a:rPr lang="en-US" sz="2800" dirty="0" smtClean="0">
                <a:solidFill>
                  <a:srgbClr val="C00000"/>
                </a:solidFill>
                <a:latin typeface="Times New Roman" pitchFamily="18" charset="0"/>
                <a:cs typeface="Times New Roman" pitchFamily="18" charset="0"/>
              </a:rPr>
              <a:t>On the basis of package type</a:t>
            </a:r>
          </a:p>
          <a:p>
            <a:pPr marL="514350" indent="-514350">
              <a:buNone/>
            </a:pPr>
            <a:r>
              <a:rPr lang="en-US" sz="1800" dirty="0" smtClean="0">
                <a:solidFill>
                  <a:srgbClr val="0070C0"/>
                </a:solidFill>
                <a:latin typeface="Times New Roman" pitchFamily="18" charset="0"/>
                <a:cs typeface="Times New Roman" pitchFamily="18" charset="0"/>
              </a:rPr>
              <a:t>         </a:t>
            </a:r>
            <a:r>
              <a:rPr lang="en-US" sz="1800" b="1" dirty="0" smtClean="0">
                <a:solidFill>
                  <a:srgbClr val="0070C0"/>
                </a:solidFill>
                <a:latin typeface="Times New Roman" pitchFamily="18" charset="0"/>
                <a:cs typeface="Times New Roman" pitchFamily="18" charset="0"/>
              </a:rPr>
              <a:t>(1) Cope winding machines</a:t>
            </a:r>
          </a:p>
          <a:p>
            <a:pPr marL="514350" indent="-514350">
              <a:buNone/>
            </a:pPr>
            <a:r>
              <a:rPr lang="en-US" sz="1800" b="1" dirty="0" smtClean="0">
                <a:solidFill>
                  <a:srgbClr val="0070C0"/>
                </a:solidFill>
                <a:latin typeface="Times New Roman" pitchFamily="18" charset="0"/>
                <a:cs typeface="Times New Roman" pitchFamily="18" charset="0"/>
              </a:rPr>
              <a:t>         (2) Cone winding machines</a:t>
            </a:r>
          </a:p>
          <a:p>
            <a:pPr marL="514350" indent="-514350">
              <a:buNone/>
            </a:pPr>
            <a:r>
              <a:rPr lang="en-US" sz="1800" b="1" dirty="0" smtClean="0">
                <a:solidFill>
                  <a:srgbClr val="0070C0"/>
                </a:solidFill>
                <a:latin typeface="Times New Roman" pitchFamily="18" charset="0"/>
                <a:cs typeface="Times New Roman" pitchFamily="18" charset="0"/>
              </a:rPr>
              <a:t>         (3) Cheese winding machines</a:t>
            </a:r>
          </a:p>
          <a:p>
            <a:pPr marL="514350" indent="-514350">
              <a:buNone/>
            </a:pPr>
            <a:r>
              <a:rPr lang="en-US" sz="1800" b="1" dirty="0" smtClean="0">
                <a:solidFill>
                  <a:srgbClr val="0070C0"/>
                </a:solidFill>
                <a:latin typeface="Times New Roman" pitchFamily="18" charset="0"/>
                <a:cs typeface="Times New Roman" pitchFamily="18" charset="0"/>
              </a:rPr>
              <a:t>         (4) Flanged bobbin winding machines</a:t>
            </a:r>
          </a:p>
          <a:p>
            <a:pPr marL="514350" indent="-514350">
              <a:buNone/>
            </a:pPr>
            <a:r>
              <a:rPr lang="en-US" sz="1800" b="1" dirty="0" smtClean="0">
                <a:solidFill>
                  <a:srgbClr val="0070C0"/>
                </a:solidFill>
                <a:latin typeface="Times New Roman" pitchFamily="18" charset="0"/>
                <a:cs typeface="Times New Roman" pitchFamily="18" charset="0"/>
              </a:rPr>
              <a:t>         (5) </a:t>
            </a:r>
            <a:r>
              <a:rPr lang="en-US" sz="1800" b="1" dirty="0" err="1" smtClean="0">
                <a:solidFill>
                  <a:srgbClr val="0070C0"/>
                </a:solidFill>
                <a:latin typeface="Times New Roman" pitchFamily="18" charset="0"/>
                <a:cs typeface="Times New Roman" pitchFamily="18" charset="0"/>
              </a:rPr>
              <a:t>Pirn</a:t>
            </a:r>
            <a:r>
              <a:rPr lang="en-US" sz="1800" b="1" dirty="0" smtClean="0">
                <a:solidFill>
                  <a:srgbClr val="0070C0"/>
                </a:solidFill>
                <a:latin typeface="Times New Roman" pitchFamily="18" charset="0"/>
                <a:cs typeface="Times New Roman" pitchFamily="18" charset="0"/>
              </a:rPr>
              <a:t> winding machines</a:t>
            </a:r>
          </a:p>
          <a:p>
            <a:pPr>
              <a:buFont typeface="Wingdings" pitchFamily="2" charset="2"/>
              <a:buChar char="Ø"/>
            </a:pPr>
            <a:r>
              <a:rPr lang="en-US" sz="2800" dirty="0" smtClean="0">
                <a:solidFill>
                  <a:srgbClr val="C00000"/>
                </a:solidFill>
                <a:latin typeface="Times New Roman" pitchFamily="18" charset="0"/>
                <a:cs typeface="Times New Roman" pitchFamily="18" charset="0"/>
              </a:rPr>
              <a:t>On the basis of package drive</a:t>
            </a:r>
          </a:p>
          <a:p>
            <a:pPr marL="514350" indent="-514350">
              <a:buNone/>
            </a:pPr>
            <a:r>
              <a:rPr lang="en-US" sz="1800" dirty="0" smtClean="0">
                <a:solidFill>
                  <a:srgbClr val="0070C0"/>
                </a:solidFill>
                <a:latin typeface="Times New Roman" pitchFamily="18" charset="0"/>
                <a:cs typeface="Times New Roman" pitchFamily="18" charset="0"/>
              </a:rPr>
              <a:t>         </a:t>
            </a:r>
            <a:r>
              <a:rPr lang="en-US" sz="1800" b="1" dirty="0" smtClean="0">
                <a:solidFill>
                  <a:srgbClr val="0070C0"/>
                </a:solidFill>
                <a:latin typeface="Times New Roman" pitchFamily="18" charset="0"/>
                <a:cs typeface="Times New Roman" pitchFamily="18" charset="0"/>
              </a:rPr>
              <a:t>(1) Direct drive winding machines</a:t>
            </a:r>
          </a:p>
          <a:p>
            <a:pPr marL="514350" indent="-514350">
              <a:buNone/>
            </a:pPr>
            <a:r>
              <a:rPr lang="en-US" sz="1800" b="1" dirty="0" smtClean="0">
                <a:solidFill>
                  <a:srgbClr val="0070C0"/>
                </a:solidFill>
                <a:latin typeface="Times New Roman" pitchFamily="18" charset="0"/>
                <a:cs typeface="Times New Roman" pitchFamily="18" charset="0"/>
              </a:rPr>
              <a:t>         (2) Indirect drive winding machines</a:t>
            </a:r>
          </a:p>
          <a:p>
            <a:pPr marL="514350" indent="-514350">
              <a:buNone/>
            </a:pPr>
            <a:endParaRPr lang="en-US" sz="2800" dirty="0" smtClean="0">
              <a:solidFill>
                <a:srgbClr val="0070C0"/>
              </a:solidFill>
              <a:latin typeface="Times New Roman" pitchFamily="18" charset="0"/>
              <a:cs typeface="Times New Roman" pitchFamily="18" charset="0"/>
            </a:endParaRPr>
          </a:p>
          <a:p>
            <a:pPr marL="514350" indent="-514350">
              <a:buNone/>
            </a:pPr>
            <a:endParaRPr lang="en-US" sz="1600" dirty="0" smtClean="0">
              <a:solidFill>
                <a:srgbClr val="0070C0"/>
              </a:solidFill>
              <a:latin typeface="Times New Roman" pitchFamily="18" charset="0"/>
              <a:cs typeface="Times New Roman" pitchFamily="18" charset="0"/>
            </a:endParaRPr>
          </a:p>
          <a:p>
            <a:pPr>
              <a:buNone/>
            </a:pP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
        <p:nvSpPr>
          <p:cNvPr id="4" name="TextBox 3"/>
          <p:cNvSpPr txBox="1"/>
          <p:nvPr/>
        </p:nvSpPr>
        <p:spPr>
          <a:xfrm>
            <a:off x="7924800" y="6400800"/>
            <a:ext cx="862737" cy="369332"/>
          </a:xfrm>
          <a:prstGeom prst="rect">
            <a:avLst/>
          </a:prstGeom>
          <a:noFill/>
        </p:spPr>
        <p:txBody>
          <a:bodyPr wrap="none" rtlCol="0">
            <a:spAutoFit/>
          </a:bodyPr>
          <a:lstStyle/>
          <a:p>
            <a:r>
              <a:rPr lang="en-US" dirty="0" smtClean="0"/>
              <a:t>Cont….</a:t>
            </a:r>
            <a:endParaRPr lang="en-US" dirty="0"/>
          </a:p>
        </p:txBody>
      </p:sp>
      <p:sp>
        <p:nvSpPr>
          <p:cNvPr id="5" name="Slide Number Placeholder 4"/>
          <p:cNvSpPr>
            <a:spLocks noGrp="1"/>
          </p:cNvSpPr>
          <p:nvPr>
            <p:ph type="sldNum" sz="quarter" idx="12"/>
          </p:nvPr>
        </p:nvSpPr>
        <p:spPr>
          <a:xfrm>
            <a:off x="8229600" y="6248400"/>
            <a:ext cx="758952" cy="246888"/>
          </a:xfrm>
        </p:spPr>
        <p:txBody>
          <a:bodyPr/>
          <a:lstStyle/>
          <a:p>
            <a:fld id="{33E69B45-DD76-46A0-A1A3-5414E546F8F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Classification of winding machine</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0"/>
            <a:ext cx="8686800" cy="5334000"/>
          </a:xfrm>
        </p:spPr>
        <p:txBody>
          <a:bodyPr>
            <a:noAutofit/>
          </a:bodyPr>
          <a:lstStyle/>
          <a:p>
            <a:pPr>
              <a:buFont typeface="Wingdings" pitchFamily="2" charset="2"/>
              <a:buChar char="Ø"/>
            </a:pPr>
            <a:r>
              <a:rPr lang="en-US" sz="2800" dirty="0" smtClean="0">
                <a:solidFill>
                  <a:srgbClr val="C00000"/>
                </a:solidFill>
                <a:latin typeface="Times New Roman" pitchFamily="18" charset="0"/>
                <a:cs typeface="Times New Roman" pitchFamily="18" charset="0"/>
              </a:rPr>
              <a:t>On the basis of yarn type</a:t>
            </a:r>
          </a:p>
          <a:p>
            <a:pPr marL="514350" indent="-514350">
              <a:buNone/>
            </a:pPr>
            <a:r>
              <a:rPr lang="en-US" sz="12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(1) Warp yarn winding machines</a:t>
            </a:r>
          </a:p>
          <a:p>
            <a:pPr marL="514350" indent="-514350">
              <a:buNone/>
            </a:pPr>
            <a:r>
              <a:rPr lang="en-US" sz="2400" dirty="0" smtClean="0">
                <a:solidFill>
                  <a:srgbClr val="0070C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a:t>
            </a:r>
            <a:r>
              <a:rPr lang="en-US" sz="2000" b="1" dirty="0" err="1" smtClean="0">
                <a:solidFill>
                  <a:srgbClr val="002060"/>
                </a:solidFill>
                <a:latin typeface="Times New Roman" pitchFamily="18" charset="0"/>
                <a:cs typeface="Times New Roman" pitchFamily="18" charset="0"/>
              </a:rPr>
              <a:t>i</a:t>
            </a:r>
            <a:r>
              <a:rPr lang="en-US" sz="2000" b="1" dirty="0" smtClean="0">
                <a:solidFill>
                  <a:srgbClr val="002060"/>
                </a:solidFill>
                <a:latin typeface="Times New Roman" pitchFamily="18" charset="0"/>
                <a:cs typeface="Times New Roman" pitchFamily="18" charset="0"/>
              </a:rPr>
              <a:t>) Upright spindle winding machine</a:t>
            </a:r>
          </a:p>
          <a:p>
            <a:pPr marL="514350" indent="-514350">
              <a:buNone/>
            </a:pPr>
            <a:r>
              <a:rPr lang="en-US" sz="2000" b="1" dirty="0" smtClean="0">
                <a:solidFill>
                  <a:srgbClr val="002060"/>
                </a:solidFill>
                <a:latin typeface="Times New Roman" pitchFamily="18" charset="0"/>
                <a:cs typeface="Times New Roman" pitchFamily="18" charset="0"/>
              </a:rPr>
              <a:t>	     (ii) Drum winding machine</a:t>
            </a:r>
          </a:p>
          <a:p>
            <a:pPr marL="514350" indent="-514350">
              <a:buNone/>
            </a:pPr>
            <a:r>
              <a:rPr lang="en-US" sz="2400" dirty="0" smtClean="0">
                <a:solidFill>
                  <a:srgbClr val="0070C0"/>
                </a:solidFill>
                <a:latin typeface="Times New Roman" pitchFamily="18" charset="0"/>
                <a:cs typeface="Times New Roman" pitchFamily="18" charset="0"/>
              </a:rPr>
              <a:t>      (2) Weft yarn winding machines</a:t>
            </a:r>
          </a:p>
          <a:p>
            <a:pPr marL="514350" indent="-514350">
              <a:buNone/>
            </a:pPr>
            <a:r>
              <a:rPr lang="en-US" sz="2400" dirty="0" smtClean="0">
                <a:solidFill>
                  <a:srgbClr val="0070C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a:t>
            </a:r>
            <a:r>
              <a:rPr lang="en-US" sz="2000" b="1" dirty="0" err="1" smtClean="0">
                <a:solidFill>
                  <a:srgbClr val="002060"/>
                </a:solidFill>
                <a:latin typeface="Times New Roman" pitchFamily="18" charset="0"/>
                <a:cs typeface="Times New Roman" pitchFamily="18" charset="0"/>
              </a:rPr>
              <a:t>i</a:t>
            </a:r>
            <a:r>
              <a:rPr lang="en-US" sz="2000" b="1" dirty="0" smtClean="0">
                <a:solidFill>
                  <a:srgbClr val="002060"/>
                </a:solidFill>
                <a:latin typeface="Times New Roman" pitchFamily="18" charset="0"/>
                <a:cs typeface="Times New Roman" pitchFamily="18" charset="0"/>
              </a:rPr>
              <a:t>) </a:t>
            </a:r>
            <a:r>
              <a:rPr lang="en-US" sz="2000" b="1" dirty="0" err="1" smtClean="0">
                <a:solidFill>
                  <a:srgbClr val="002060"/>
                </a:solidFill>
                <a:latin typeface="Times New Roman" pitchFamily="18" charset="0"/>
                <a:cs typeface="Times New Roman" pitchFamily="18" charset="0"/>
              </a:rPr>
              <a:t>Pirn</a:t>
            </a:r>
            <a:r>
              <a:rPr lang="en-US" sz="2000" b="1" dirty="0" smtClean="0">
                <a:solidFill>
                  <a:srgbClr val="002060"/>
                </a:solidFill>
                <a:latin typeface="Times New Roman" pitchFamily="18" charset="0"/>
                <a:cs typeface="Times New Roman" pitchFamily="18" charset="0"/>
              </a:rPr>
              <a:t> winding machines</a:t>
            </a:r>
          </a:p>
          <a:p>
            <a:pPr marL="514350" indent="-514350">
              <a:buNone/>
            </a:pPr>
            <a:r>
              <a:rPr lang="en-US" sz="2400" dirty="0" smtClean="0">
                <a:solidFill>
                  <a:srgbClr val="0070C0"/>
                </a:solidFill>
                <a:latin typeface="Times New Roman" pitchFamily="18" charset="0"/>
                <a:cs typeface="Times New Roman" pitchFamily="18" charset="0"/>
              </a:rPr>
              <a:t>	         </a:t>
            </a:r>
            <a:r>
              <a:rPr lang="en-US" sz="2000" b="1" dirty="0" smtClean="0">
                <a:solidFill>
                  <a:srgbClr val="00B050"/>
                </a:solidFill>
                <a:latin typeface="Times New Roman" pitchFamily="18" charset="0"/>
                <a:cs typeface="Times New Roman" pitchFamily="18" charset="0"/>
              </a:rPr>
              <a:t>(a) Ordinary </a:t>
            </a:r>
            <a:r>
              <a:rPr lang="en-US" sz="2000" b="1" dirty="0" err="1" smtClean="0">
                <a:solidFill>
                  <a:srgbClr val="00B050"/>
                </a:solidFill>
                <a:latin typeface="Times New Roman" pitchFamily="18" charset="0"/>
                <a:cs typeface="Times New Roman" pitchFamily="18" charset="0"/>
              </a:rPr>
              <a:t>pirn</a:t>
            </a:r>
            <a:r>
              <a:rPr lang="en-US" sz="2000" b="1" dirty="0" smtClean="0">
                <a:solidFill>
                  <a:srgbClr val="00B050"/>
                </a:solidFill>
                <a:latin typeface="Times New Roman" pitchFamily="18" charset="0"/>
                <a:cs typeface="Times New Roman" pitchFamily="18" charset="0"/>
              </a:rPr>
              <a:t> winding machines</a:t>
            </a:r>
          </a:p>
          <a:p>
            <a:pPr marL="514350" indent="-514350">
              <a:buNone/>
            </a:pPr>
            <a:r>
              <a:rPr lang="en-US" sz="2000" b="1" dirty="0" smtClean="0">
                <a:solidFill>
                  <a:srgbClr val="00B050"/>
                </a:solidFill>
                <a:latin typeface="Times New Roman" pitchFamily="18" charset="0"/>
                <a:cs typeface="Times New Roman" pitchFamily="18" charset="0"/>
              </a:rPr>
              <a:t>	           (b) Automatic </a:t>
            </a:r>
            <a:r>
              <a:rPr lang="en-US" sz="2000" b="1" dirty="0" err="1" smtClean="0">
                <a:solidFill>
                  <a:srgbClr val="00B050"/>
                </a:solidFill>
                <a:latin typeface="Times New Roman" pitchFamily="18" charset="0"/>
                <a:cs typeface="Times New Roman" pitchFamily="18" charset="0"/>
              </a:rPr>
              <a:t>pirn</a:t>
            </a:r>
            <a:r>
              <a:rPr lang="en-US" sz="2000" b="1" dirty="0" smtClean="0">
                <a:solidFill>
                  <a:srgbClr val="00B050"/>
                </a:solidFill>
                <a:latin typeface="Times New Roman" pitchFamily="18" charset="0"/>
                <a:cs typeface="Times New Roman" pitchFamily="18" charset="0"/>
              </a:rPr>
              <a:t> winding machines</a:t>
            </a:r>
          </a:p>
          <a:p>
            <a:pPr marL="514350" indent="-514350">
              <a:buNone/>
            </a:pPr>
            <a:r>
              <a:rPr lang="en-US" sz="2400" dirty="0" smtClean="0">
                <a:solidFill>
                  <a:srgbClr val="0070C0"/>
                </a:solidFill>
                <a:latin typeface="Times New Roman" pitchFamily="18" charset="0"/>
                <a:cs typeface="Times New Roman" pitchFamily="18" charset="0"/>
              </a:rPr>
              <a:t>	     </a:t>
            </a:r>
            <a:r>
              <a:rPr lang="en-US" sz="2000" b="1" dirty="0" smtClean="0">
                <a:solidFill>
                  <a:srgbClr val="002060"/>
                </a:solidFill>
                <a:latin typeface="Times New Roman" pitchFamily="18" charset="0"/>
                <a:cs typeface="Times New Roman" pitchFamily="18" charset="0"/>
              </a:rPr>
              <a:t>(ii) Cope winding machines	</a:t>
            </a:r>
            <a:r>
              <a:rPr lang="en-US" sz="2400" dirty="0" smtClean="0">
                <a:solidFill>
                  <a:srgbClr val="0070C0"/>
                </a:solidFill>
                <a:latin typeface="Times New Roman" pitchFamily="18" charset="0"/>
                <a:cs typeface="Times New Roman" pitchFamily="18" charset="0"/>
              </a:rPr>
              <a:t> </a:t>
            </a:r>
          </a:p>
          <a:p>
            <a:pPr marL="514350" indent="-514350">
              <a:buNone/>
            </a:pPr>
            <a:r>
              <a:rPr lang="en-US" sz="2400" dirty="0" smtClean="0">
                <a:solidFill>
                  <a:srgbClr val="0070C0"/>
                </a:solidFill>
                <a:latin typeface="Times New Roman" pitchFamily="18" charset="0"/>
                <a:cs typeface="Times New Roman" pitchFamily="18" charset="0"/>
              </a:rPr>
              <a:t> </a:t>
            </a:r>
          </a:p>
          <a:p>
            <a:pPr marL="514350" indent="-514350">
              <a:buNone/>
            </a:pPr>
            <a:endParaRPr lang="en-US" sz="2400" dirty="0" smtClean="0">
              <a:solidFill>
                <a:srgbClr val="0070C0"/>
              </a:solidFill>
              <a:latin typeface="Times New Roman" pitchFamily="18" charset="0"/>
              <a:cs typeface="Times New Roman" pitchFamily="18" charset="0"/>
            </a:endParaRPr>
          </a:p>
          <a:p>
            <a:pPr marL="514350" indent="-514350">
              <a:buNone/>
            </a:pPr>
            <a:endParaRPr lang="en-US" sz="1400" dirty="0" smtClean="0">
              <a:solidFill>
                <a:srgbClr val="0070C0"/>
              </a:solidFill>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Drum driven or random winding</a:t>
            </a:r>
            <a:endParaRPr lang="en-US"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22</a:t>
            </a:fld>
            <a:endParaRPr lang="en-US"/>
          </a:p>
        </p:txBody>
      </p:sp>
      <p:pic>
        <p:nvPicPr>
          <p:cNvPr id="1026" name="Picture 2" descr="C:\Users\Alam\Desktop\Afroz\Image\random winding.png"/>
          <p:cNvPicPr>
            <a:picLocks noGrp="1" noChangeAspect="1" noChangeArrowheads="1"/>
          </p:cNvPicPr>
          <p:nvPr>
            <p:ph idx="1"/>
          </p:nvPr>
        </p:nvPicPr>
        <p:blipFill>
          <a:blip r:embed="rId2"/>
          <a:srcRect/>
          <a:stretch>
            <a:fillRect/>
          </a:stretch>
        </p:blipFill>
        <p:spPr bwMode="auto">
          <a:xfrm>
            <a:off x="152400" y="1295400"/>
            <a:ext cx="8839200" cy="5181600"/>
          </a:xfrm>
          <a:prstGeom prst="rect">
            <a:avLst/>
          </a:prstGeom>
          <a:noFill/>
        </p:spPr>
      </p:pic>
      <p:sp>
        <p:nvSpPr>
          <p:cNvPr id="6" name="TextBox 5"/>
          <p:cNvSpPr txBox="1"/>
          <p:nvPr/>
        </p:nvSpPr>
        <p:spPr>
          <a:xfrm>
            <a:off x="7359069" y="6477000"/>
            <a:ext cx="978153"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Drum driven or random winding</a:t>
            </a:r>
            <a:endParaRPr lang="en-US"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23</a:t>
            </a:fld>
            <a:endParaRPr lang="en-US"/>
          </a:p>
        </p:txBody>
      </p:sp>
      <p:pic>
        <p:nvPicPr>
          <p:cNvPr id="2050" name="Picture 2" descr="C:\Users\Alam\Desktop\Afroz\Image\random winding 1.png"/>
          <p:cNvPicPr>
            <a:picLocks noGrp="1" noChangeAspect="1" noChangeArrowheads="1"/>
          </p:cNvPicPr>
          <p:nvPr>
            <p:ph idx="1"/>
          </p:nvPr>
        </p:nvPicPr>
        <p:blipFill>
          <a:blip r:embed="rId2"/>
          <a:srcRect/>
          <a:stretch>
            <a:fillRect/>
          </a:stretch>
        </p:blipFill>
        <p:spPr bwMode="auto">
          <a:xfrm>
            <a:off x="228600" y="1143000"/>
            <a:ext cx="8686800" cy="5334000"/>
          </a:xfrm>
          <a:prstGeom prst="rect">
            <a:avLst/>
          </a:prstGeom>
          <a:noFill/>
        </p:spPr>
      </p:pic>
      <p:sp>
        <p:nvSpPr>
          <p:cNvPr id="6" name="TextBox 5"/>
          <p:cNvSpPr txBox="1"/>
          <p:nvPr/>
        </p:nvSpPr>
        <p:spPr>
          <a:xfrm>
            <a:off x="7282869" y="6477000"/>
            <a:ext cx="978153"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Drum driven or random winding</a:t>
            </a:r>
            <a:endParaRPr lang="en-US"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24</a:t>
            </a:fld>
            <a:endParaRPr lang="en-US"/>
          </a:p>
        </p:txBody>
      </p:sp>
      <p:sp>
        <p:nvSpPr>
          <p:cNvPr id="6" name="TextBox 5"/>
          <p:cNvSpPr txBox="1"/>
          <p:nvPr/>
        </p:nvSpPr>
        <p:spPr>
          <a:xfrm>
            <a:off x="7282869" y="6477000"/>
            <a:ext cx="978153" cy="369332"/>
          </a:xfrm>
          <a:prstGeom prst="rect">
            <a:avLst/>
          </a:prstGeom>
          <a:noFill/>
        </p:spPr>
        <p:txBody>
          <a:bodyPr wrap="none" rtlCol="0">
            <a:spAutoFit/>
          </a:bodyPr>
          <a:lstStyle/>
          <a:p>
            <a:r>
              <a:rPr lang="en-US" dirty="0" smtClean="0"/>
              <a:t>Cont……</a:t>
            </a:r>
            <a:endParaRPr lang="en-US" dirty="0"/>
          </a:p>
        </p:txBody>
      </p:sp>
      <p:pic>
        <p:nvPicPr>
          <p:cNvPr id="3074" name="Picture 2" descr="C:\Users\Alam\Desktop\Afroz\Image\winding 2.png"/>
          <p:cNvPicPr>
            <a:picLocks noGrp="1" noChangeAspect="1" noChangeArrowheads="1"/>
          </p:cNvPicPr>
          <p:nvPr>
            <p:ph idx="1"/>
          </p:nvPr>
        </p:nvPicPr>
        <p:blipFill>
          <a:blip r:embed="rId2"/>
          <a:srcRect/>
          <a:stretch>
            <a:fillRect/>
          </a:stretch>
        </p:blipFill>
        <p:spPr bwMode="auto">
          <a:xfrm>
            <a:off x="228600" y="1219200"/>
            <a:ext cx="8763000" cy="518160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Drum driven or random winding</a:t>
            </a:r>
            <a:endParaRPr lang="en-US"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25</a:t>
            </a:fld>
            <a:endParaRPr lang="en-US"/>
          </a:p>
        </p:txBody>
      </p:sp>
      <p:sp>
        <p:nvSpPr>
          <p:cNvPr id="6" name="TextBox 5"/>
          <p:cNvSpPr txBox="1"/>
          <p:nvPr/>
        </p:nvSpPr>
        <p:spPr>
          <a:xfrm>
            <a:off x="7282869" y="6477000"/>
            <a:ext cx="978153" cy="369332"/>
          </a:xfrm>
          <a:prstGeom prst="rect">
            <a:avLst/>
          </a:prstGeom>
          <a:noFill/>
        </p:spPr>
        <p:txBody>
          <a:bodyPr wrap="none" rtlCol="0">
            <a:spAutoFit/>
          </a:bodyPr>
          <a:lstStyle/>
          <a:p>
            <a:r>
              <a:rPr lang="en-US" dirty="0" smtClean="0"/>
              <a:t>Cont……</a:t>
            </a:r>
            <a:endParaRPr lang="en-US" dirty="0"/>
          </a:p>
        </p:txBody>
      </p:sp>
      <p:pic>
        <p:nvPicPr>
          <p:cNvPr id="4098" name="Picture 2" descr="C:\Users\Alam\Desktop\Afroz\Image\winding 3.png"/>
          <p:cNvPicPr>
            <a:picLocks noChangeAspect="1" noChangeArrowheads="1"/>
          </p:cNvPicPr>
          <p:nvPr/>
        </p:nvPicPr>
        <p:blipFill>
          <a:blip r:embed="rId2"/>
          <a:srcRect/>
          <a:stretch>
            <a:fillRect/>
          </a:stretch>
        </p:blipFill>
        <p:spPr bwMode="auto">
          <a:xfrm>
            <a:off x="228600" y="1219200"/>
            <a:ext cx="8686800" cy="5181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ctr"/>
            <a:r>
              <a:rPr lang="en-US" sz="2300" b="1" dirty="0" smtClean="0">
                <a:solidFill>
                  <a:srgbClr val="FF0000"/>
                </a:solidFill>
                <a:latin typeface="Times New Roman" pitchFamily="18" charset="0"/>
                <a:cs typeface="Times New Roman" pitchFamily="18" charset="0"/>
              </a:rPr>
              <a:t>Passage of material on random winding machine</a:t>
            </a:r>
            <a:endParaRPr lang="en-US" sz="2300"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26</a:t>
            </a:fld>
            <a:endParaRPr lang="en-US"/>
          </a:p>
        </p:txBody>
      </p:sp>
      <p:sp>
        <p:nvSpPr>
          <p:cNvPr id="6" name="TextBox 5"/>
          <p:cNvSpPr txBox="1"/>
          <p:nvPr/>
        </p:nvSpPr>
        <p:spPr>
          <a:xfrm>
            <a:off x="7282869" y="6477000"/>
            <a:ext cx="978153" cy="369332"/>
          </a:xfrm>
          <a:prstGeom prst="rect">
            <a:avLst/>
          </a:prstGeom>
          <a:noFill/>
        </p:spPr>
        <p:txBody>
          <a:bodyPr wrap="none" rtlCol="0">
            <a:spAutoFit/>
          </a:bodyPr>
          <a:lstStyle/>
          <a:p>
            <a:r>
              <a:rPr lang="en-US" dirty="0" smtClean="0"/>
              <a:t>Cont……</a:t>
            </a:r>
            <a:endParaRPr lang="en-US" dirty="0"/>
          </a:p>
        </p:txBody>
      </p:sp>
      <p:pic>
        <p:nvPicPr>
          <p:cNvPr id="5122" name="Picture 2" descr="C:\Users\Alam\Desktop\Afroz\Image\random winding 3.png"/>
          <p:cNvPicPr>
            <a:picLocks noChangeAspect="1" noChangeArrowheads="1"/>
          </p:cNvPicPr>
          <p:nvPr/>
        </p:nvPicPr>
        <p:blipFill>
          <a:blip r:embed="rId2"/>
          <a:srcRect/>
          <a:stretch>
            <a:fillRect/>
          </a:stretch>
        </p:blipFill>
        <p:spPr bwMode="auto">
          <a:xfrm>
            <a:off x="457200" y="1146174"/>
            <a:ext cx="8458200" cy="5254626"/>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rmAutofit/>
          </a:bodyPr>
          <a:lstStyle/>
          <a:p>
            <a:pPr algn="ctr"/>
            <a:r>
              <a:rPr lang="en-US" b="1" dirty="0" smtClean="0">
                <a:solidFill>
                  <a:srgbClr val="FF0000"/>
                </a:solidFill>
                <a:latin typeface="Times New Roman" pitchFamily="18" charset="0"/>
                <a:cs typeface="Times New Roman" pitchFamily="18" charset="0"/>
              </a:rPr>
              <a:t>Machine Description</a:t>
            </a:r>
            <a:endParaRPr lang="en-US" b="1" dirty="0">
              <a:solidFill>
                <a:srgbClr val="FF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27</a:t>
            </a:fld>
            <a:endParaRPr lang="en-US"/>
          </a:p>
        </p:txBody>
      </p:sp>
      <p:sp>
        <p:nvSpPr>
          <p:cNvPr id="6" name="TextBox 5"/>
          <p:cNvSpPr txBox="1"/>
          <p:nvPr/>
        </p:nvSpPr>
        <p:spPr>
          <a:xfrm>
            <a:off x="7282869" y="6477000"/>
            <a:ext cx="978153" cy="369332"/>
          </a:xfrm>
          <a:prstGeom prst="rect">
            <a:avLst/>
          </a:prstGeom>
          <a:noFill/>
        </p:spPr>
        <p:txBody>
          <a:bodyPr wrap="none" rtlCol="0">
            <a:spAutoFit/>
          </a:bodyPr>
          <a:lstStyle/>
          <a:p>
            <a:r>
              <a:rPr lang="en-US" dirty="0" smtClean="0"/>
              <a:t>Cont……</a:t>
            </a:r>
            <a:endParaRPr lang="en-US" dirty="0"/>
          </a:p>
        </p:txBody>
      </p:sp>
      <p:pic>
        <p:nvPicPr>
          <p:cNvPr id="6146" name="Picture 2" descr="C:\Users\Alam\Desktop\Afroz\Image\machine description.png"/>
          <p:cNvPicPr>
            <a:picLocks noChangeAspect="1" noChangeArrowheads="1"/>
          </p:cNvPicPr>
          <p:nvPr/>
        </p:nvPicPr>
        <p:blipFill>
          <a:blip r:embed="rId2"/>
          <a:srcRect/>
          <a:stretch>
            <a:fillRect/>
          </a:stretch>
        </p:blipFill>
        <p:spPr bwMode="auto">
          <a:xfrm>
            <a:off x="152400" y="1219200"/>
            <a:ext cx="8839200" cy="518160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fontScale="90000"/>
          </a:bodyPr>
          <a:lstStyle/>
          <a:p>
            <a:r>
              <a:rPr lang="en-US" b="1" dirty="0" smtClean="0">
                <a:solidFill>
                  <a:srgbClr val="FF0000"/>
                </a:solidFill>
                <a:latin typeface="Times New Roman" pitchFamily="18" charset="0"/>
                <a:cs typeface="Times New Roman" pitchFamily="18" charset="0"/>
              </a:rPr>
              <a:t>Characteristics of Drum winding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28</a:t>
            </a:fld>
            <a:endParaRPr lang="en-US"/>
          </a:p>
        </p:txBody>
      </p:sp>
      <p:pic>
        <p:nvPicPr>
          <p:cNvPr id="2050" name="Picture 2" descr="C:\Users\Alam\Desktop\Afroz\Image\random wdg.png"/>
          <p:cNvPicPr>
            <a:picLocks noChangeAspect="1" noChangeArrowheads="1"/>
          </p:cNvPicPr>
          <p:nvPr/>
        </p:nvPicPr>
        <p:blipFill>
          <a:blip r:embed="rId2"/>
          <a:srcRect/>
          <a:stretch>
            <a:fillRect/>
          </a:stretch>
        </p:blipFill>
        <p:spPr bwMode="auto">
          <a:xfrm>
            <a:off x="304800" y="1143000"/>
            <a:ext cx="8534400" cy="5334000"/>
          </a:xfrm>
          <a:prstGeom prst="rect">
            <a:avLst/>
          </a:prstGeom>
          <a:noFill/>
        </p:spPr>
      </p:pic>
      <p:sp>
        <p:nvSpPr>
          <p:cNvPr id="5" name="TextBox 4"/>
          <p:cNvSpPr txBox="1"/>
          <p:nvPr/>
        </p:nvSpPr>
        <p:spPr>
          <a:xfrm>
            <a:off x="7443063" y="6400800"/>
            <a:ext cx="862737"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fontScale="90000"/>
          </a:bodyPr>
          <a:lstStyle/>
          <a:p>
            <a:r>
              <a:rPr lang="en-US" b="1" dirty="0" smtClean="0">
                <a:solidFill>
                  <a:srgbClr val="FF0000"/>
                </a:solidFill>
                <a:latin typeface="Times New Roman" pitchFamily="18" charset="0"/>
                <a:cs typeface="Times New Roman" pitchFamily="18" charset="0"/>
              </a:rPr>
              <a:t>Characteristics of Drum winding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29</a:t>
            </a:fld>
            <a:endParaRPr lang="en-US"/>
          </a:p>
        </p:txBody>
      </p:sp>
      <p:sp>
        <p:nvSpPr>
          <p:cNvPr id="5" name="TextBox 4"/>
          <p:cNvSpPr txBox="1"/>
          <p:nvPr/>
        </p:nvSpPr>
        <p:spPr>
          <a:xfrm>
            <a:off x="7443063" y="6400800"/>
            <a:ext cx="862737" cy="369332"/>
          </a:xfrm>
          <a:prstGeom prst="rect">
            <a:avLst/>
          </a:prstGeom>
          <a:noFill/>
        </p:spPr>
        <p:txBody>
          <a:bodyPr wrap="none" rtlCol="0">
            <a:spAutoFit/>
          </a:bodyPr>
          <a:lstStyle/>
          <a:p>
            <a:r>
              <a:rPr lang="en-US" dirty="0" smtClean="0"/>
              <a:t>Cont….</a:t>
            </a:r>
            <a:endParaRPr lang="en-US" dirty="0"/>
          </a:p>
        </p:txBody>
      </p:sp>
      <p:pic>
        <p:nvPicPr>
          <p:cNvPr id="4098" name="Picture 2" descr="C:\Users\Alam\Desktop\Afroz\Image\principle of drum driven.png"/>
          <p:cNvPicPr>
            <a:picLocks noChangeAspect="1" noChangeArrowheads="1"/>
          </p:cNvPicPr>
          <p:nvPr/>
        </p:nvPicPr>
        <p:blipFill>
          <a:blip r:embed="rId2"/>
          <a:srcRect/>
          <a:stretch>
            <a:fillRect/>
          </a:stretch>
        </p:blipFill>
        <p:spPr bwMode="auto">
          <a:xfrm>
            <a:off x="88900" y="1104900"/>
            <a:ext cx="8966200" cy="53721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304800"/>
            <a:ext cx="8686800" cy="838200"/>
          </a:xfrm>
        </p:spPr>
        <p:txBody>
          <a:bodyPr>
            <a:normAutofit/>
          </a:bodyPr>
          <a:lstStyle/>
          <a:p>
            <a:pPr algn="ctr"/>
            <a:r>
              <a:rPr lang="en-US" sz="4400" dirty="0" smtClean="0">
                <a:solidFill>
                  <a:srgbClr val="FF0000"/>
                </a:solidFill>
                <a:latin typeface="Times New Roman" pitchFamily="18" charset="0"/>
                <a:cs typeface="Times New Roman" pitchFamily="18" charset="0"/>
              </a:rPr>
              <a:t>weaving </a:t>
            </a:r>
            <a:endParaRPr lang="en-US" sz="4400" dirty="0">
              <a:solidFill>
                <a:srgbClr val="FF0000"/>
              </a:solidFill>
              <a:latin typeface="Times New Roman" pitchFamily="18" charset="0"/>
              <a:cs typeface="Times New Roman" pitchFamily="18" charset="0"/>
            </a:endParaRPr>
          </a:p>
        </p:txBody>
      </p:sp>
      <p:pic>
        <p:nvPicPr>
          <p:cNvPr id="1026" name="Picture 2" descr="C:\Users\Alam\Desktop\Afroz\Image\fig1.3.jpg"/>
          <p:cNvPicPr>
            <a:picLocks noChangeAspect="1" noChangeArrowheads="1"/>
          </p:cNvPicPr>
          <p:nvPr/>
        </p:nvPicPr>
        <p:blipFill>
          <a:blip r:embed="rId2"/>
          <a:srcRect/>
          <a:stretch>
            <a:fillRect/>
          </a:stretch>
        </p:blipFill>
        <p:spPr bwMode="auto">
          <a:xfrm>
            <a:off x="152400" y="1295400"/>
            <a:ext cx="4038600" cy="3267075"/>
          </a:xfrm>
          <a:prstGeom prst="rect">
            <a:avLst/>
          </a:prstGeom>
          <a:noFill/>
        </p:spPr>
      </p:pic>
      <p:sp>
        <p:nvSpPr>
          <p:cNvPr id="6" name="TextBox 5"/>
          <p:cNvSpPr txBox="1"/>
          <p:nvPr/>
        </p:nvSpPr>
        <p:spPr>
          <a:xfrm>
            <a:off x="152400" y="4876800"/>
            <a:ext cx="8991600" cy="1384995"/>
          </a:xfrm>
          <a:prstGeom prst="rect">
            <a:avLst/>
          </a:prstGeom>
          <a:noFill/>
        </p:spPr>
        <p:txBody>
          <a:bodyPr wrap="square" rtlCol="0">
            <a:spAutoFit/>
          </a:bodyPr>
          <a:lstStyle/>
          <a:p>
            <a:r>
              <a:rPr lang="en-US" sz="2800" dirty="0" smtClean="0">
                <a:solidFill>
                  <a:srgbClr val="C00000"/>
                </a:solidFill>
                <a:latin typeface="Times New Roman" pitchFamily="18" charset="0"/>
                <a:cs typeface="Times New Roman" pitchFamily="18" charset="0"/>
              </a:rPr>
              <a:t>Weaving : It is the process of interlacement of warp with weft</a:t>
            </a:r>
          </a:p>
          <a:p>
            <a:r>
              <a:rPr lang="en-US" sz="2800" dirty="0" smtClean="0">
                <a:solidFill>
                  <a:srgbClr val="C00000"/>
                </a:solidFill>
                <a:latin typeface="Times New Roman" pitchFamily="18" charset="0"/>
                <a:cs typeface="Times New Roman" pitchFamily="18" charset="0"/>
              </a:rPr>
              <a:t>Warp : Longitudinal yarn in the fabric is called warp</a:t>
            </a:r>
          </a:p>
          <a:p>
            <a:r>
              <a:rPr lang="en-US" sz="2800" dirty="0" smtClean="0">
                <a:solidFill>
                  <a:srgbClr val="C00000"/>
                </a:solidFill>
                <a:latin typeface="Times New Roman" pitchFamily="18" charset="0"/>
                <a:cs typeface="Times New Roman" pitchFamily="18" charset="0"/>
              </a:rPr>
              <a:t>Weft : Lateral/Crosswise yarn in the fabric is called weft</a:t>
            </a:r>
          </a:p>
        </p:txBody>
      </p:sp>
      <p:pic>
        <p:nvPicPr>
          <p:cNvPr id="4099" name="Picture 3" descr="C:\Users\Alam\Desktop\Afroz\Image\fabric manufacturing.png"/>
          <p:cNvPicPr>
            <a:picLocks noChangeAspect="1" noChangeArrowheads="1"/>
          </p:cNvPicPr>
          <p:nvPr/>
        </p:nvPicPr>
        <p:blipFill>
          <a:blip r:embed="rId3"/>
          <a:srcRect/>
          <a:stretch>
            <a:fillRect/>
          </a:stretch>
        </p:blipFill>
        <p:spPr bwMode="auto">
          <a:xfrm>
            <a:off x="4572000" y="1295401"/>
            <a:ext cx="4343400" cy="3276599"/>
          </a:xfrm>
          <a:prstGeom prst="rect">
            <a:avLst/>
          </a:prstGeom>
          <a:noFill/>
        </p:spPr>
      </p:pic>
      <p:sp>
        <p:nvSpPr>
          <p:cNvPr id="7" name="Slide Number Placeholder 6"/>
          <p:cNvSpPr>
            <a:spLocks noGrp="1"/>
          </p:cNvSpPr>
          <p:nvPr>
            <p:ph type="sldNum" sz="quarter" idx="12"/>
          </p:nvPr>
        </p:nvSpPr>
        <p:spPr/>
        <p:txBody>
          <a:bodyPr/>
          <a:lstStyle/>
          <a:p>
            <a:fld id="{33E69B45-DD76-46A0-A1A3-5414E546F8F6}"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a:bodyPr>
          <a:lstStyle/>
          <a:p>
            <a:pPr algn="ctr"/>
            <a:r>
              <a:rPr lang="en-US" sz="3000" b="1" dirty="0" smtClean="0">
                <a:solidFill>
                  <a:srgbClr val="FF0000"/>
                </a:solidFill>
                <a:latin typeface="Times New Roman" pitchFamily="18" charset="0"/>
                <a:cs typeface="Times New Roman" pitchFamily="18" charset="0"/>
              </a:rPr>
              <a:t>Characteristics of drum winding</a:t>
            </a:r>
            <a:endParaRPr lang="en-US" sz="30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30</a:t>
            </a:fld>
            <a:endParaRPr lang="en-US"/>
          </a:p>
        </p:txBody>
      </p:sp>
      <p:sp>
        <p:nvSpPr>
          <p:cNvPr id="5" name="TextBox 4"/>
          <p:cNvSpPr txBox="1"/>
          <p:nvPr/>
        </p:nvSpPr>
        <p:spPr>
          <a:xfrm>
            <a:off x="7443063" y="6400800"/>
            <a:ext cx="862737" cy="369332"/>
          </a:xfrm>
          <a:prstGeom prst="rect">
            <a:avLst/>
          </a:prstGeom>
          <a:noFill/>
        </p:spPr>
        <p:txBody>
          <a:bodyPr wrap="none" rtlCol="0">
            <a:spAutoFit/>
          </a:bodyPr>
          <a:lstStyle/>
          <a:p>
            <a:r>
              <a:rPr lang="en-US" dirty="0" smtClean="0"/>
              <a:t>Cont….</a:t>
            </a:r>
            <a:endParaRPr lang="en-US" dirty="0"/>
          </a:p>
        </p:txBody>
      </p:sp>
      <p:pic>
        <p:nvPicPr>
          <p:cNvPr id="5122" name="Picture 2" descr="C:\Users\Alam\Desktop\Afroz\Image\traverse ratio.png"/>
          <p:cNvPicPr>
            <a:picLocks noChangeAspect="1" noChangeArrowheads="1"/>
          </p:cNvPicPr>
          <p:nvPr/>
        </p:nvPicPr>
        <p:blipFill>
          <a:blip r:embed="rId2"/>
          <a:srcRect/>
          <a:stretch>
            <a:fillRect/>
          </a:stretch>
        </p:blipFill>
        <p:spPr bwMode="auto">
          <a:xfrm>
            <a:off x="152400" y="1149350"/>
            <a:ext cx="8839200" cy="532765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a:bodyPr>
          <a:lstStyle/>
          <a:p>
            <a:r>
              <a:rPr lang="en-US" sz="3000" b="1" dirty="0" smtClean="0">
                <a:solidFill>
                  <a:srgbClr val="FF0000"/>
                </a:solidFill>
                <a:latin typeface="Times New Roman" pitchFamily="18" charset="0"/>
                <a:cs typeface="Times New Roman" pitchFamily="18" charset="0"/>
              </a:rPr>
              <a:t>Characteristics of random winding</a:t>
            </a:r>
            <a:endParaRPr lang="en-US" sz="30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31</a:t>
            </a:fld>
            <a:endParaRPr lang="en-US"/>
          </a:p>
        </p:txBody>
      </p:sp>
      <p:pic>
        <p:nvPicPr>
          <p:cNvPr id="1026" name="Picture 2" descr="C:\Users\Alam\Desktop\Afroz\Image\features.png"/>
          <p:cNvPicPr>
            <a:picLocks noChangeAspect="1" noChangeArrowheads="1"/>
          </p:cNvPicPr>
          <p:nvPr/>
        </p:nvPicPr>
        <p:blipFill>
          <a:blip r:embed="rId2"/>
          <a:srcRect/>
          <a:stretch>
            <a:fillRect/>
          </a:stretch>
        </p:blipFill>
        <p:spPr bwMode="auto">
          <a:xfrm>
            <a:off x="457200" y="1103313"/>
            <a:ext cx="8153400" cy="5602287"/>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a:bodyPr>
          <a:lstStyle/>
          <a:p>
            <a:pPr algn="ctr"/>
            <a:r>
              <a:rPr lang="en-US" sz="2400" b="1" dirty="0" smtClean="0">
                <a:solidFill>
                  <a:srgbClr val="FF0000"/>
                </a:solidFill>
                <a:latin typeface="Times New Roman" pitchFamily="18" charset="0"/>
                <a:cs typeface="Times New Roman" pitchFamily="18" charset="0"/>
              </a:rPr>
              <a:t>Package Characteristics of random winding</a:t>
            </a:r>
            <a:endParaRPr lang="en-US" sz="24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32</a:t>
            </a:fld>
            <a:endParaRPr lang="en-US"/>
          </a:p>
        </p:txBody>
      </p:sp>
      <p:pic>
        <p:nvPicPr>
          <p:cNvPr id="11266" name="Picture 2" descr="C:\Users\Alam\Desktop\Afroz\Image\characteristics of random wdg.png"/>
          <p:cNvPicPr>
            <a:picLocks noChangeAspect="1" noChangeArrowheads="1"/>
          </p:cNvPicPr>
          <p:nvPr/>
        </p:nvPicPr>
        <p:blipFill>
          <a:blip r:embed="rId2"/>
          <a:srcRect/>
          <a:stretch>
            <a:fillRect/>
          </a:stretch>
        </p:blipFill>
        <p:spPr bwMode="auto">
          <a:xfrm>
            <a:off x="304800" y="1066800"/>
            <a:ext cx="8610600" cy="5410200"/>
          </a:xfrm>
          <a:prstGeom prst="rect">
            <a:avLst/>
          </a:prstGeom>
          <a:noFill/>
        </p:spPr>
      </p:pic>
      <p:sp>
        <p:nvSpPr>
          <p:cNvPr id="6" name="TextBox 5"/>
          <p:cNvSpPr txBox="1"/>
          <p:nvPr/>
        </p:nvSpPr>
        <p:spPr>
          <a:xfrm>
            <a:off x="7803969" y="6477000"/>
            <a:ext cx="806631"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33</a:t>
            </a:fld>
            <a:endParaRPr lang="en-US"/>
          </a:p>
        </p:txBody>
      </p:sp>
      <p:sp>
        <p:nvSpPr>
          <p:cNvPr id="6" name="TextBox 5"/>
          <p:cNvSpPr txBox="1"/>
          <p:nvPr/>
        </p:nvSpPr>
        <p:spPr>
          <a:xfrm>
            <a:off x="7803969" y="6477000"/>
            <a:ext cx="806631" cy="369332"/>
          </a:xfrm>
          <a:prstGeom prst="rect">
            <a:avLst/>
          </a:prstGeom>
          <a:noFill/>
        </p:spPr>
        <p:txBody>
          <a:bodyPr wrap="none" rtlCol="0">
            <a:spAutoFit/>
          </a:bodyPr>
          <a:lstStyle/>
          <a:p>
            <a:r>
              <a:rPr lang="en-US" dirty="0" smtClean="0"/>
              <a:t>Cont…</a:t>
            </a:r>
            <a:endParaRPr lang="en-US" dirty="0"/>
          </a:p>
        </p:txBody>
      </p:sp>
      <p:pic>
        <p:nvPicPr>
          <p:cNvPr id="12290" name="Picture 2" descr="C:\Users\Alam\Desktop\Afroz\Image\characteristics 1.png"/>
          <p:cNvPicPr>
            <a:picLocks noChangeAspect="1" noChangeArrowheads="1"/>
          </p:cNvPicPr>
          <p:nvPr/>
        </p:nvPicPr>
        <p:blipFill>
          <a:blip r:embed="rId2"/>
          <a:srcRect/>
          <a:stretch>
            <a:fillRect/>
          </a:stretch>
        </p:blipFill>
        <p:spPr bwMode="auto">
          <a:xfrm>
            <a:off x="228600" y="1066800"/>
            <a:ext cx="8686800" cy="5410200"/>
          </a:xfrm>
          <a:prstGeom prst="rect">
            <a:avLst/>
          </a:prstGeom>
          <a:noFill/>
        </p:spPr>
      </p:pic>
      <p:sp>
        <p:nvSpPr>
          <p:cNvPr id="9" name="Title 1"/>
          <p:cNvSpPr>
            <a:spLocks noGrp="1"/>
          </p:cNvSpPr>
          <p:nvPr>
            <p:ph type="title"/>
          </p:nvPr>
        </p:nvSpPr>
        <p:spPr>
          <a:xfrm>
            <a:off x="301752" y="76200"/>
            <a:ext cx="8686800" cy="841248"/>
          </a:xfrm>
        </p:spPr>
        <p:txBody>
          <a:bodyPr>
            <a:normAutofit/>
          </a:bodyPr>
          <a:lstStyle/>
          <a:p>
            <a:pPr algn="ctr"/>
            <a:r>
              <a:rPr lang="en-US" sz="2400" b="1" dirty="0" smtClean="0">
                <a:solidFill>
                  <a:srgbClr val="FF0000"/>
                </a:solidFill>
                <a:latin typeface="Times New Roman" pitchFamily="18" charset="0"/>
                <a:cs typeface="Times New Roman" pitchFamily="18" charset="0"/>
              </a:rPr>
              <a:t>Package Characteristics of random winding</a:t>
            </a:r>
            <a:endParaRPr lang="en-US" sz="24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a:bodyPr>
          <a:lstStyle/>
          <a:p>
            <a:r>
              <a:rPr lang="en-US" sz="2800" b="1" dirty="0" smtClean="0">
                <a:solidFill>
                  <a:srgbClr val="FF0000"/>
                </a:solidFill>
                <a:latin typeface="Times New Roman" pitchFamily="18" charset="0"/>
                <a:cs typeface="Times New Roman" pitchFamily="18" charset="0"/>
              </a:rPr>
              <a:t>Merits and demerits of random winding</a:t>
            </a:r>
            <a:endParaRPr lang="en-US" sz="28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34</a:t>
            </a:fld>
            <a:endParaRPr lang="en-US"/>
          </a:p>
        </p:txBody>
      </p:sp>
      <p:sp>
        <p:nvSpPr>
          <p:cNvPr id="4" name="TextBox 3"/>
          <p:cNvSpPr txBox="1"/>
          <p:nvPr/>
        </p:nvSpPr>
        <p:spPr>
          <a:xfrm>
            <a:off x="533400" y="1143000"/>
            <a:ext cx="1127232" cy="492443"/>
          </a:xfrm>
          <a:prstGeom prst="rect">
            <a:avLst/>
          </a:prstGeom>
          <a:noFill/>
        </p:spPr>
        <p:txBody>
          <a:bodyPr wrap="none" rtlCol="0">
            <a:spAutoFit/>
          </a:bodyPr>
          <a:lstStyle/>
          <a:p>
            <a:r>
              <a:rPr lang="en-US" sz="2600" b="1" dirty="0" smtClean="0">
                <a:solidFill>
                  <a:srgbClr val="C00000"/>
                </a:solidFill>
                <a:latin typeface="Times New Roman" pitchFamily="18" charset="0"/>
                <a:cs typeface="Times New Roman" pitchFamily="18" charset="0"/>
              </a:rPr>
              <a:t>Merits</a:t>
            </a:r>
            <a:endParaRPr lang="en-US" sz="2600" b="1" dirty="0">
              <a:solidFill>
                <a:srgbClr val="C00000"/>
              </a:solidFill>
              <a:latin typeface="Times New Roman" pitchFamily="18" charset="0"/>
              <a:cs typeface="Times New Roman" pitchFamily="18" charset="0"/>
            </a:endParaRPr>
          </a:p>
        </p:txBody>
      </p:sp>
      <p:pic>
        <p:nvPicPr>
          <p:cNvPr id="1026" name="Picture 2" descr="C:\Users\Alam\Desktop\Afroz\Image\merits of random wdg.png"/>
          <p:cNvPicPr>
            <a:picLocks noChangeAspect="1" noChangeArrowheads="1"/>
          </p:cNvPicPr>
          <p:nvPr/>
        </p:nvPicPr>
        <p:blipFill>
          <a:blip r:embed="rId2"/>
          <a:srcRect/>
          <a:stretch>
            <a:fillRect/>
          </a:stretch>
        </p:blipFill>
        <p:spPr bwMode="auto">
          <a:xfrm>
            <a:off x="457200" y="1752600"/>
            <a:ext cx="8305800" cy="46482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a:bodyPr>
          <a:lstStyle/>
          <a:p>
            <a:r>
              <a:rPr lang="en-US" sz="2800" b="1" dirty="0" smtClean="0">
                <a:solidFill>
                  <a:srgbClr val="FF0000"/>
                </a:solidFill>
                <a:latin typeface="Times New Roman" pitchFamily="18" charset="0"/>
                <a:cs typeface="Times New Roman" pitchFamily="18" charset="0"/>
              </a:rPr>
              <a:t>Merits and demerits of random winding</a:t>
            </a:r>
            <a:endParaRPr lang="en-US" sz="28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8382000" y="6477000"/>
            <a:ext cx="762000" cy="244475"/>
          </a:xfrm>
        </p:spPr>
        <p:txBody>
          <a:bodyPr/>
          <a:lstStyle/>
          <a:p>
            <a:fld id="{33E69B45-DD76-46A0-A1A3-5414E546F8F6}" type="slidenum">
              <a:rPr lang="en-US" smtClean="0"/>
              <a:pPr/>
              <a:t>35</a:t>
            </a:fld>
            <a:endParaRPr lang="en-US" dirty="0"/>
          </a:p>
        </p:txBody>
      </p:sp>
      <p:sp>
        <p:nvSpPr>
          <p:cNvPr id="4" name="TextBox 3"/>
          <p:cNvSpPr txBox="1"/>
          <p:nvPr/>
        </p:nvSpPr>
        <p:spPr>
          <a:xfrm>
            <a:off x="304800" y="955357"/>
            <a:ext cx="1478290" cy="492443"/>
          </a:xfrm>
          <a:prstGeom prst="rect">
            <a:avLst/>
          </a:prstGeom>
          <a:noFill/>
        </p:spPr>
        <p:txBody>
          <a:bodyPr wrap="none" rtlCol="0">
            <a:spAutoFit/>
          </a:bodyPr>
          <a:lstStyle/>
          <a:p>
            <a:r>
              <a:rPr lang="en-US" sz="2600" b="1" dirty="0" smtClean="0">
                <a:solidFill>
                  <a:srgbClr val="C00000"/>
                </a:solidFill>
                <a:latin typeface="Times New Roman" pitchFamily="18" charset="0"/>
                <a:cs typeface="Times New Roman" pitchFamily="18" charset="0"/>
              </a:rPr>
              <a:t>Demerits</a:t>
            </a:r>
            <a:endParaRPr lang="en-US" sz="2600" b="1" dirty="0">
              <a:solidFill>
                <a:srgbClr val="C00000"/>
              </a:solidFill>
              <a:latin typeface="Times New Roman" pitchFamily="18" charset="0"/>
              <a:cs typeface="Times New Roman" pitchFamily="18" charset="0"/>
            </a:endParaRPr>
          </a:p>
        </p:txBody>
      </p:sp>
      <p:pic>
        <p:nvPicPr>
          <p:cNvPr id="2050" name="Picture 2" descr="C:\Users\Alam\Desktop\Afroz\Image\demerits of random wdg.png"/>
          <p:cNvPicPr>
            <a:picLocks noChangeAspect="1" noChangeArrowheads="1"/>
          </p:cNvPicPr>
          <p:nvPr/>
        </p:nvPicPr>
        <p:blipFill>
          <a:blip r:embed="rId2"/>
          <a:srcRect/>
          <a:stretch>
            <a:fillRect/>
          </a:stretch>
        </p:blipFill>
        <p:spPr bwMode="auto">
          <a:xfrm>
            <a:off x="304800" y="1439863"/>
            <a:ext cx="8534400" cy="2751137"/>
          </a:xfrm>
          <a:prstGeom prst="rect">
            <a:avLst/>
          </a:prstGeom>
          <a:noFill/>
        </p:spPr>
      </p:pic>
      <p:pic>
        <p:nvPicPr>
          <p:cNvPr id="2051" name="Picture 3" descr="C:\Users\Alam\Desktop\Afroz\Image\demerits of random wdg 2.png"/>
          <p:cNvPicPr>
            <a:picLocks noChangeAspect="1" noChangeArrowheads="1"/>
          </p:cNvPicPr>
          <p:nvPr/>
        </p:nvPicPr>
        <p:blipFill>
          <a:blip r:embed="rId3"/>
          <a:srcRect/>
          <a:stretch>
            <a:fillRect/>
          </a:stretch>
        </p:blipFill>
        <p:spPr bwMode="auto">
          <a:xfrm>
            <a:off x="304800" y="4191000"/>
            <a:ext cx="8534399" cy="2530475"/>
          </a:xfrm>
          <a:prstGeom prst="rect">
            <a:avLst/>
          </a:prstGeom>
          <a:noFill/>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a:bodyPr>
          <a:lstStyle/>
          <a:p>
            <a:pPr algn="ctr"/>
            <a:r>
              <a:rPr lang="en-US" sz="4000" dirty="0" smtClean="0">
                <a:solidFill>
                  <a:srgbClr val="FF0000"/>
                </a:solidFill>
                <a:latin typeface="Times New Roman" pitchFamily="18" charset="0"/>
                <a:cs typeface="Times New Roman" pitchFamily="18" charset="0"/>
              </a:rPr>
              <a:t>Patterning or ribbon</a:t>
            </a:r>
            <a:endParaRPr lang="en-US" sz="4000"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36</a:t>
            </a:fld>
            <a:endParaRPr lang="en-US"/>
          </a:p>
        </p:txBody>
      </p:sp>
      <p:sp>
        <p:nvSpPr>
          <p:cNvPr id="4" name="TextBox 3"/>
          <p:cNvSpPr txBox="1"/>
          <p:nvPr/>
        </p:nvSpPr>
        <p:spPr>
          <a:xfrm>
            <a:off x="228600" y="1143000"/>
            <a:ext cx="8610600" cy="3447098"/>
          </a:xfrm>
          <a:prstGeom prst="rect">
            <a:avLst/>
          </a:prstGeom>
          <a:noFill/>
        </p:spPr>
        <p:txBody>
          <a:bodyPr wrap="square" rtlCol="0">
            <a:spAutoFit/>
          </a:bodyPr>
          <a:lstStyle/>
          <a:p>
            <a:pPr algn="just"/>
            <a:r>
              <a:rPr lang="en-US" sz="2000" dirty="0" smtClean="0">
                <a:solidFill>
                  <a:srgbClr val="C00000"/>
                </a:solidFill>
                <a:latin typeface="Times New Roman" pitchFamily="18" charset="0"/>
                <a:cs typeface="Times New Roman" pitchFamily="18" charset="0"/>
              </a:rPr>
              <a:t>If the traverse ratio (wind per double traverse) value is an integer, then the yarn comes back to the same position on the package surface after one double traverse. This happens because the diameter of the yarn is minuscule and thus one double traverse does not cause significant increase in package diameter. Therefore, in the next double traverse, the yarn is laid just over the yarn which was laid in the previous double traverse. As a result, a ribbon develops in the package. This problem is known as patterning problem.</a:t>
            </a:r>
          </a:p>
          <a:p>
            <a:pPr algn="just"/>
            <a:r>
              <a:rPr lang="en-US" sz="2000" dirty="0" smtClean="0">
                <a:solidFill>
                  <a:srgbClr val="C00000"/>
                </a:solidFill>
                <a:latin typeface="Times New Roman" pitchFamily="18" charset="0"/>
                <a:cs typeface="Times New Roman" pitchFamily="18" charset="0"/>
              </a:rPr>
              <a:t>In case of drum-driven winders, the traverse ratio value reduces with the increase of package diameter. When, the value becomes integer, the package becomes susceptible to patterning.</a:t>
            </a:r>
          </a:p>
          <a:p>
            <a:pPr algn="just"/>
            <a:endParaRPr lang="en-US" sz="2000" dirty="0">
              <a:solidFill>
                <a:srgbClr val="C00000"/>
              </a:solidFill>
              <a:latin typeface="Times New Roman" pitchFamily="18" charset="0"/>
              <a:cs typeface="Times New Roman" pitchFamily="18" charset="0"/>
            </a:endParaRPr>
          </a:p>
        </p:txBody>
      </p:sp>
      <p:pic>
        <p:nvPicPr>
          <p:cNvPr id="1027" name="Picture 3" descr="C:\Users\Alam\Desktop\Afroz\Image\patterning 2.png"/>
          <p:cNvPicPr>
            <a:picLocks noChangeAspect="1" noChangeArrowheads="1"/>
          </p:cNvPicPr>
          <p:nvPr/>
        </p:nvPicPr>
        <p:blipFill>
          <a:blip r:embed="rId2"/>
          <a:srcRect/>
          <a:stretch>
            <a:fillRect/>
          </a:stretch>
        </p:blipFill>
        <p:spPr bwMode="auto">
          <a:xfrm>
            <a:off x="914400" y="4572000"/>
            <a:ext cx="7620000" cy="1752599"/>
          </a:xfrm>
          <a:prstGeom prst="rect">
            <a:avLst/>
          </a:prstGeom>
          <a:noFill/>
        </p:spPr>
      </p:pic>
      <p:sp>
        <p:nvSpPr>
          <p:cNvPr id="9" name="TextBox 8"/>
          <p:cNvSpPr txBox="1"/>
          <p:nvPr/>
        </p:nvSpPr>
        <p:spPr>
          <a:xfrm>
            <a:off x="8001000" y="6477000"/>
            <a:ext cx="806631"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3E69B45-DD76-46A0-A1A3-5414E546F8F6}" type="slidenum">
              <a:rPr lang="en-US" smtClean="0"/>
              <a:pPr/>
              <a:t>37</a:t>
            </a:fld>
            <a:endParaRPr lang="en-US"/>
          </a:p>
        </p:txBody>
      </p:sp>
      <p:pic>
        <p:nvPicPr>
          <p:cNvPr id="3" name="Picture 2" descr="C:\Users\Alam\Desktop\Afroz\Image\patterning.png"/>
          <p:cNvPicPr>
            <a:picLocks noChangeAspect="1" noChangeArrowheads="1"/>
          </p:cNvPicPr>
          <p:nvPr/>
        </p:nvPicPr>
        <p:blipFill>
          <a:blip r:embed="rId2"/>
          <a:srcRect/>
          <a:stretch>
            <a:fillRect/>
          </a:stretch>
        </p:blipFill>
        <p:spPr bwMode="auto">
          <a:xfrm>
            <a:off x="304800" y="1447800"/>
            <a:ext cx="4010025" cy="3810000"/>
          </a:xfrm>
          <a:prstGeom prst="rect">
            <a:avLst/>
          </a:prstGeom>
          <a:noFill/>
        </p:spPr>
      </p:pic>
      <p:sp>
        <p:nvSpPr>
          <p:cNvPr id="4" name="Title 1"/>
          <p:cNvSpPr txBox="1">
            <a:spLocks/>
          </p:cNvSpPr>
          <p:nvPr/>
        </p:nvSpPr>
        <p:spPr>
          <a:xfrm>
            <a:off x="301752" y="152400"/>
            <a:ext cx="8686800" cy="841248"/>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all" spc="0" normalizeH="0" baseline="0" noProof="0" smtClean="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rPr>
              <a:t>Patterning or ribbon</a:t>
            </a:r>
            <a:endParaRPr kumimoji="0" lang="en-US" sz="4000" b="0" i="0" u="none" strike="noStrike" kern="1200" cap="all" spc="0" normalizeH="0" baseline="0" noProof="0" dirty="0">
              <a:ln>
                <a:noFill/>
              </a:ln>
              <a:solidFill>
                <a:srgbClr val="FF0000"/>
              </a:solidFill>
              <a:effectLst>
                <a:reflection blurRad="12700" stA="48000" endA="300" endPos="55000" dir="5400000" sy="-90000" algn="bl" rotWithShape="0"/>
              </a:effectLst>
              <a:uLnTx/>
              <a:uFillTx/>
              <a:latin typeface="Times New Roman" pitchFamily="18" charset="0"/>
              <a:ea typeface="+mj-ea"/>
              <a:cs typeface="Times New Roman" pitchFamily="18" charset="0"/>
            </a:endParaRPr>
          </a:p>
        </p:txBody>
      </p:sp>
      <p:pic>
        <p:nvPicPr>
          <p:cNvPr id="2050" name="Picture 2" descr="C:\Users\Alam\Desktop\Afroz\Image\ribboning.png"/>
          <p:cNvPicPr>
            <a:picLocks noChangeAspect="1" noChangeArrowheads="1"/>
          </p:cNvPicPr>
          <p:nvPr/>
        </p:nvPicPr>
        <p:blipFill>
          <a:blip r:embed="rId3"/>
          <a:srcRect/>
          <a:stretch>
            <a:fillRect/>
          </a:stretch>
        </p:blipFill>
        <p:spPr bwMode="auto">
          <a:xfrm>
            <a:off x="4724401" y="1447801"/>
            <a:ext cx="4114800" cy="3809999"/>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49352"/>
            <a:ext cx="8836152" cy="841248"/>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Spindle driven or Precision Winding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38</a:t>
            </a:fld>
            <a:endParaRPr lang="en-US"/>
          </a:p>
        </p:txBody>
      </p:sp>
      <p:sp>
        <p:nvSpPr>
          <p:cNvPr id="5" name="TextBox 4"/>
          <p:cNvSpPr txBox="1"/>
          <p:nvPr/>
        </p:nvSpPr>
        <p:spPr>
          <a:xfrm>
            <a:off x="7956369" y="6400800"/>
            <a:ext cx="806631" cy="369332"/>
          </a:xfrm>
          <a:prstGeom prst="rect">
            <a:avLst/>
          </a:prstGeom>
          <a:noFill/>
        </p:spPr>
        <p:txBody>
          <a:bodyPr wrap="none" rtlCol="0">
            <a:spAutoFit/>
          </a:bodyPr>
          <a:lstStyle/>
          <a:p>
            <a:r>
              <a:rPr lang="en-US" dirty="0" smtClean="0"/>
              <a:t>Cont…</a:t>
            </a:r>
            <a:endParaRPr lang="en-US" dirty="0"/>
          </a:p>
        </p:txBody>
      </p:sp>
      <p:pic>
        <p:nvPicPr>
          <p:cNvPr id="1031" name="Picture 7" descr="C:\Users\Alam\Desktop\Afroz\Image\precison wdg 1.png"/>
          <p:cNvPicPr>
            <a:picLocks noChangeAspect="1" noChangeArrowheads="1"/>
          </p:cNvPicPr>
          <p:nvPr/>
        </p:nvPicPr>
        <p:blipFill>
          <a:blip r:embed="rId2"/>
          <a:srcRect/>
          <a:stretch>
            <a:fillRect/>
          </a:stretch>
        </p:blipFill>
        <p:spPr bwMode="auto">
          <a:xfrm>
            <a:off x="381000" y="1066800"/>
            <a:ext cx="8534400" cy="3019425"/>
          </a:xfrm>
          <a:prstGeom prst="rect">
            <a:avLst/>
          </a:prstGeom>
          <a:noFill/>
        </p:spPr>
      </p:pic>
      <p:pic>
        <p:nvPicPr>
          <p:cNvPr id="1032" name="Picture 8" descr="C:\Users\Alam\Desktop\Afroz\Image\precision wdg image.png"/>
          <p:cNvPicPr>
            <a:picLocks noChangeAspect="1" noChangeArrowheads="1"/>
          </p:cNvPicPr>
          <p:nvPr/>
        </p:nvPicPr>
        <p:blipFill>
          <a:blip r:embed="rId3"/>
          <a:srcRect/>
          <a:stretch>
            <a:fillRect/>
          </a:stretch>
        </p:blipFill>
        <p:spPr bwMode="auto">
          <a:xfrm>
            <a:off x="1590675" y="4105275"/>
            <a:ext cx="5962650" cy="2600325"/>
          </a:xfrm>
          <a:prstGeom prst="rect">
            <a:avLst/>
          </a:prstGeom>
          <a:noFill/>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9352"/>
            <a:ext cx="8686800" cy="841248"/>
          </a:xfrm>
        </p:spPr>
        <p:txBody>
          <a:bodyPr>
            <a:normAutofit/>
          </a:bodyPr>
          <a:lstStyle/>
          <a:p>
            <a:pPr algn="ctr"/>
            <a:r>
              <a:rPr lang="en-US" b="1" dirty="0" smtClean="0">
                <a:solidFill>
                  <a:srgbClr val="FF0000"/>
                </a:solidFill>
                <a:latin typeface="Times New Roman" pitchFamily="18" charset="0"/>
                <a:cs typeface="Times New Roman" pitchFamily="18" charset="0"/>
              </a:rPr>
              <a:t> Precision Winding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39</a:t>
            </a:fld>
            <a:endParaRPr lang="en-US"/>
          </a:p>
        </p:txBody>
      </p:sp>
      <p:pic>
        <p:nvPicPr>
          <p:cNvPr id="6147" name="Picture 3" descr="C:\Users\Alam\Desktop\Afroz\Image\precision winding.png"/>
          <p:cNvPicPr>
            <a:picLocks noChangeAspect="1" noChangeArrowheads="1"/>
          </p:cNvPicPr>
          <p:nvPr/>
        </p:nvPicPr>
        <p:blipFill>
          <a:blip r:embed="rId2"/>
          <a:srcRect/>
          <a:stretch>
            <a:fillRect/>
          </a:stretch>
        </p:blipFill>
        <p:spPr bwMode="auto">
          <a:xfrm>
            <a:off x="228600" y="1143000"/>
            <a:ext cx="8763000" cy="52578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839200" cy="838200"/>
          </a:xfrm>
        </p:spPr>
        <p:txBody>
          <a:bodyPr>
            <a:normAutofit fontScale="90000"/>
          </a:bodyPr>
          <a:lstStyle/>
          <a:p>
            <a:pPr algn="ctr"/>
            <a:r>
              <a:rPr lang="en-US" sz="4400" dirty="0" smtClean="0">
                <a:solidFill>
                  <a:srgbClr val="FF0000"/>
                </a:solidFill>
                <a:latin typeface="Times New Roman" pitchFamily="18" charset="0"/>
                <a:cs typeface="Times New Roman" pitchFamily="18" charset="0"/>
              </a:rPr>
              <a:t>warp preparation for weaving </a:t>
            </a:r>
            <a:endParaRPr lang="en-US" sz="4400" dirty="0">
              <a:solidFill>
                <a:srgbClr val="FF0000"/>
              </a:solidFill>
              <a:latin typeface="Times New Roman" pitchFamily="18" charset="0"/>
              <a:cs typeface="Times New Roman" pitchFamily="18" charset="0"/>
            </a:endParaRPr>
          </a:p>
        </p:txBody>
      </p:sp>
      <p:pic>
        <p:nvPicPr>
          <p:cNvPr id="2050" name="Picture 2" descr="C:\Users\Alam\Desktop\Afroz\Image\warp preparatoty.png"/>
          <p:cNvPicPr>
            <a:picLocks noChangeAspect="1" noChangeArrowheads="1"/>
          </p:cNvPicPr>
          <p:nvPr/>
        </p:nvPicPr>
        <p:blipFill>
          <a:blip r:embed="rId2"/>
          <a:srcRect/>
          <a:stretch>
            <a:fillRect/>
          </a:stretch>
        </p:blipFill>
        <p:spPr bwMode="auto">
          <a:xfrm>
            <a:off x="228600" y="1187450"/>
            <a:ext cx="8693150" cy="5365750"/>
          </a:xfrm>
          <a:prstGeom prst="rect">
            <a:avLst/>
          </a:prstGeom>
          <a:noFill/>
        </p:spPr>
      </p:pic>
      <p:sp>
        <p:nvSpPr>
          <p:cNvPr id="5" name="Slide Number Placeholder 4"/>
          <p:cNvSpPr>
            <a:spLocks noGrp="1"/>
          </p:cNvSpPr>
          <p:nvPr>
            <p:ph type="sldNum" sz="quarter" idx="12"/>
          </p:nvPr>
        </p:nvSpPr>
        <p:spPr/>
        <p:txBody>
          <a:bodyPr/>
          <a:lstStyle/>
          <a:p>
            <a:fld id="{33E69B45-DD76-46A0-A1A3-5414E546F8F6}"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9352"/>
            <a:ext cx="8686800" cy="841248"/>
          </a:xfrm>
        </p:spPr>
        <p:txBody>
          <a:bodyPr>
            <a:normAutofit/>
          </a:bodyPr>
          <a:lstStyle/>
          <a:p>
            <a:pPr algn="ctr"/>
            <a:r>
              <a:rPr lang="en-US" b="1" dirty="0" smtClean="0">
                <a:solidFill>
                  <a:srgbClr val="FF0000"/>
                </a:solidFill>
                <a:latin typeface="Times New Roman" pitchFamily="18" charset="0"/>
                <a:cs typeface="Times New Roman" pitchFamily="18" charset="0"/>
              </a:rPr>
              <a:t> types of Precision Winding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40</a:t>
            </a:fld>
            <a:endParaRPr lang="en-US"/>
          </a:p>
        </p:txBody>
      </p:sp>
      <p:sp>
        <p:nvSpPr>
          <p:cNvPr id="5" name="TextBox 4"/>
          <p:cNvSpPr txBox="1"/>
          <p:nvPr/>
        </p:nvSpPr>
        <p:spPr>
          <a:xfrm>
            <a:off x="7422969" y="6400800"/>
            <a:ext cx="806631" cy="369332"/>
          </a:xfrm>
          <a:prstGeom prst="rect">
            <a:avLst/>
          </a:prstGeom>
          <a:noFill/>
        </p:spPr>
        <p:txBody>
          <a:bodyPr wrap="none" rtlCol="0">
            <a:spAutoFit/>
          </a:bodyPr>
          <a:lstStyle/>
          <a:p>
            <a:r>
              <a:rPr lang="en-US" dirty="0" smtClean="0"/>
              <a:t>Cont…</a:t>
            </a:r>
            <a:endParaRPr lang="en-US" dirty="0"/>
          </a:p>
        </p:txBody>
      </p:sp>
      <p:pic>
        <p:nvPicPr>
          <p:cNvPr id="7170" name="Picture 2" descr="C:\Users\Alam\Desktop\Afroz\Image\type of precision wdg.png"/>
          <p:cNvPicPr>
            <a:picLocks noChangeAspect="1" noChangeArrowheads="1"/>
          </p:cNvPicPr>
          <p:nvPr/>
        </p:nvPicPr>
        <p:blipFill>
          <a:blip r:embed="rId2"/>
          <a:srcRect/>
          <a:stretch>
            <a:fillRect/>
          </a:stretch>
        </p:blipFill>
        <p:spPr bwMode="auto">
          <a:xfrm>
            <a:off x="533400" y="1135063"/>
            <a:ext cx="8305800" cy="1455737"/>
          </a:xfrm>
          <a:prstGeom prst="rect">
            <a:avLst/>
          </a:prstGeom>
          <a:noFill/>
        </p:spPr>
      </p:pic>
      <p:pic>
        <p:nvPicPr>
          <p:cNvPr id="7171" name="Picture 3" descr="C:\Users\Alam\Desktop\Afroz\Image\precision wdg 1.png"/>
          <p:cNvPicPr>
            <a:picLocks noChangeAspect="1" noChangeArrowheads="1"/>
          </p:cNvPicPr>
          <p:nvPr/>
        </p:nvPicPr>
        <p:blipFill>
          <a:blip r:embed="rId3"/>
          <a:srcRect/>
          <a:stretch>
            <a:fillRect/>
          </a:stretch>
        </p:blipFill>
        <p:spPr bwMode="auto">
          <a:xfrm>
            <a:off x="533400" y="2679700"/>
            <a:ext cx="8305800" cy="37973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49352"/>
            <a:ext cx="8686800" cy="841248"/>
          </a:xfrm>
        </p:spPr>
        <p:txBody>
          <a:bodyPr>
            <a:normAutofit/>
          </a:bodyPr>
          <a:lstStyle/>
          <a:p>
            <a:pPr algn="ctr"/>
            <a:r>
              <a:rPr lang="en-US" b="1" dirty="0" smtClean="0">
                <a:solidFill>
                  <a:srgbClr val="FF0000"/>
                </a:solidFill>
                <a:latin typeface="Times New Roman" pitchFamily="18" charset="0"/>
                <a:cs typeface="Times New Roman" pitchFamily="18" charset="0"/>
              </a:rPr>
              <a:t> types of Precision Winding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41</a:t>
            </a:fld>
            <a:endParaRPr lang="en-US"/>
          </a:p>
        </p:txBody>
      </p:sp>
      <p:sp>
        <p:nvSpPr>
          <p:cNvPr id="5" name="TextBox 4"/>
          <p:cNvSpPr txBox="1"/>
          <p:nvPr/>
        </p:nvSpPr>
        <p:spPr>
          <a:xfrm>
            <a:off x="7924800" y="6412468"/>
            <a:ext cx="806631" cy="369332"/>
          </a:xfrm>
          <a:prstGeom prst="rect">
            <a:avLst/>
          </a:prstGeom>
          <a:noFill/>
        </p:spPr>
        <p:txBody>
          <a:bodyPr wrap="none" rtlCol="0">
            <a:spAutoFit/>
          </a:bodyPr>
          <a:lstStyle/>
          <a:p>
            <a:r>
              <a:rPr lang="en-US" dirty="0" smtClean="0"/>
              <a:t>Cont…</a:t>
            </a:r>
            <a:endParaRPr lang="en-US" dirty="0"/>
          </a:p>
        </p:txBody>
      </p:sp>
      <p:pic>
        <p:nvPicPr>
          <p:cNvPr id="8194" name="Picture 2" descr="C:\Users\Alam\Desktop\Afroz\Image\type of precision wdg 1.png"/>
          <p:cNvPicPr>
            <a:picLocks noChangeAspect="1" noChangeArrowheads="1"/>
          </p:cNvPicPr>
          <p:nvPr/>
        </p:nvPicPr>
        <p:blipFill>
          <a:blip r:embed="rId2"/>
          <a:srcRect/>
          <a:stretch>
            <a:fillRect/>
          </a:stretch>
        </p:blipFill>
        <p:spPr bwMode="auto">
          <a:xfrm>
            <a:off x="304800" y="1066800"/>
            <a:ext cx="8610599" cy="5410200"/>
          </a:xfrm>
          <a:prstGeom prst="rect">
            <a:avLst/>
          </a:prstGeom>
          <a:noFill/>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42</a:t>
            </a:fld>
            <a:endParaRPr lang="en-US"/>
          </a:p>
        </p:txBody>
      </p:sp>
      <p:pic>
        <p:nvPicPr>
          <p:cNvPr id="9218" name="Picture 2" descr="C:\Users\Alam\Desktop\Afroz\Image\precision wdg.png"/>
          <p:cNvPicPr>
            <a:picLocks noChangeAspect="1" noChangeArrowheads="1"/>
          </p:cNvPicPr>
          <p:nvPr/>
        </p:nvPicPr>
        <p:blipFill>
          <a:blip r:embed="rId2"/>
          <a:srcRect/>
          <a:stretch>
            <a:fillRect/>
          </a:stretch>
        </p:blipFill>
        <p:spPr bwMode="auto">
          <a:xfrm>
            <a:off x="228600" y="1219200"/>
            <a:ext cx="8763000" cy="5229225"/>
          </a:xfrm>
          <a:prstGeom prst="rect">
            <a:avLst/>
          </a:prstGeom>
          <a:noFill/>
        </p:spPr>
      </p:pic>
      <p:sp>
        <p:nvSpPr>
          <p:cNvPr id="5" name="Title 1"/>
          <p:cNvSpPr>
            <a:spLocks noGrp="1"/>
          </p:cNvSpPr>
          <p:nvPr>
            <p:ph type="title"/>
          </p:nvPr>
        </p:nvSpPr>
        <p:spPr>
          <a:xfrm>
            <a:off x="0" y="228600"/>
            <a:ext cx="9144000" cy="841375"/>
          </a:xfrm>
        </p:spPr>
        <p:txBody>
          <a:bodyPr>
            <a:noAutofit/>
          </a:bodyPr>
          <a:lstStyle/>
          <a:p>
            <a:pPr algn="ctr"/>
            <a:r>
              <a:rPr lang="en-US" sz="2300" b="1" dirty="0" smtClean="0">
                <a:solidFill>
                  <a:srgbClr val="FF0000"/>
                </a:solidFill>
                <a:latin typeface="Times New Roman" pitchFamily="18" charset="0"/>
                <a:cs typeface="Times New Roman" pitchFamily="18" charset="0"/>
              </a:rPr>
              <a:t>Passage of material on precision winding machine</a:t>
            </a:r>
            <a:endParaRPr lang="en-US" sz="2300" b="1" dirty="0">
              <a:solidFill>
                <a:srgbClr val="FF0000"/>
              </a:solidFill>
              <a:latin typeface="Times New Roman" pitchFamily="18" charset="0"/>
              <a:cs typeface="Times New Roman" pitchFamily="18" charset="0"/>
            </a:endParaRPr>
          </a:p>
        </p:txBody>
      </p:sp>
      <p:sp>
        <p:nvSpPr>
          <p:cNvPr id="6" name="TextBox 5"/>
          <p:cNvSpPr txBox="1"/>
          <p:nvPr/>
        </p:nvSpPr>
        <p:spPr>
          <a:xfrm>
            <a:off x="7772400" y="6553200"/>
            <a:ext cx="862737" cy="369332"/>
          </a:xfrm>
          <a:prstGeom prst="rect">
            <a:avLst/>
          </a:prstGeom>
          <a:noFill/>
        </p:spPr>
        <p:txBody>
          <a:bodyPr wrap="none" rtlCol="0">
            <a:spAutoFit/>
          </a:bodyPr>
          <a:lstStyle/>
          <a:p>
            <a:r>
              <a:rPr lang="en-US" dirty="0" smtClean="0"/>
              <a:t>Cont….</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Machine description</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43</a:t>
            </a:fld>
            <a:endParaRPr lang="en-US"/>
          </a:p>
        </p:txBody>
      </p:sp>
      <p:pic>
        <p:nvPicPr>
          <p:cNvPr id="10243" name="Picture 3" descr="C:\Users\Alam\Desktop\Afroz\Image\descrioption.png"/>
          <p:cNvPicPr>
            <a:picLocks noChangeAspect="1" noChangeArrowheads="1"/>
          </p:cNvPicPr>
          <p:nvPr/>
        </p:nvPicPr>
        <p:blipFill>
          <a:blip r:embed="rId2"/>
          <a:srcRect/>
          <a:stretch>
            <a:fillRect/>
          </a:stretch>
        </p:blipFill>
        <p:spPr bwMode="auto">
          <a:xfrm>
            <a:off x="304800" y="2057400"/>
            <a:ext cx="8610600" cy="4419600"/>
          </a:xfrm>
          <a:prstGeom prst="rect">
            <a:avLst/>
          </a:prstGeom>
          <a:noFill/>
        </p:spPr>
      </p:pic>
      <p:pic>
        <p:nvPicPr>
          <p:cNvPr id="10244" name="Picture 4" descr="C:\Users\Alam\Desktop\Afroz\Image\descrioption1.png"/>
          <p:cNvPicPr>
            <a:picLocks noChangeAspect="1" noChangeArrowheads="1"/>
          </p:cNvPicPr>
          <p:nvPr/>
        </p:nvPicPr>
        <p:blipFill>
          <a:blip r:embed="rId3"/>
          <a:srcRect/>
          <a:stretch>
            <a:fillRect/>
          </a:stretch>
        </p:blipFill>
        <p:spPr bwMode="auto">
          <a:xfrm>
            <a:off x="304800" y="1143000"/>
            <a:ext cx="8610600" cy="990600"/>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44</a:t>
            </a:fld>
            <a:endParaRPr lang="en-US"/>
          </a:p>
        </p:txBody>
      </p:sp>
      <p:sp>
        <p:nvSpPr>
          <p:cNvPr id="5" name="Title 1"/>
          <p:cNvSpPr>
            <a:spLocks noGrp="1"/>
          </p:cNvSpPr>
          <p:nvPr>
            <p:ph type="title"/>
          </p:nvPr>
        </p:nvSpPr>
        <p:spPr>
          <a:xfrm>
            <a:off x="301625" y="152400"/>
            <a:ext cx="8686800" cy="841375"/>
          </a:xfrm>
        </p:spPr>
        <p:txBody>
          <a:bodyPr>
            <a:normAutofit/>
          </a:bodyPr>
          <a:lstStyle/>
          <a:p>
            <a:r>
              <a:rPr lang="en-US" sz="3000" b="1" dirty="0" smtClean="0">
                <a:solidFill>
                  <a:srgbClr val="FF0000"/>
                </a:solidFill>
                <a:latin typeface="Times New Roman" pitchFamily="18" charset="0"/>
                <a:cs typeface="Times New Roman" pitchFamily="18" charset="0"/>
              </a:rPr>
              <a:t>Characteristics of precision winding</a:t>
            </a:r>
            <a:endParaRPr lang="en-US" sz="3000" b="1" dirty="0">
              <a:solidFill>
                <a:srgbClr val="FF0000"/>
              </a:solidFill>
              <a:latin typeface="Times New Roman" pitchFamily="18" charset="0"/>
              <a:cs typeface="Times New Roman" pitchFamily="18" charset="0"/>
            </a:endParaRPr>
          </a:p>
        </p:txBody>
      </p:sp>
      <p:pic>
        <p:nvPicPr>
          <p:cNvPr id="13314" name="Picture 2" descr="C:\Users\Alam\Desktop\Afroz\Image\precision wdg 2.png"/>
          <p:cNvPicPr>
            <a:picLocks noChangeAspect="1" noChangeArrowheads="1"/>
          </p:cNvPicPr>
          <p:nvPr/>
        </p:nvPicPr>
        <p:blipFill>
          <a:blip r:embed="rId2"/>
          <a:srcRect/>
          <a:stretch>
            <a:fillRect/>
          </a:stretch>
        </p:blipFill>
        <p:spPr bwMode="auto">
          <a:xfrm>
            <a:off x="381000" y="1143000"/>
            <a:ext cx="8458200" cy="2286000"/>
          </a:xfrm>
          <a:prstGeom prst="rect">
            <a:avLst/>
          </a:prstGeom>
          <a:noFill/>
        </p:spPr>
      </p:pic>
      <p:pic>
        <p:nvPicPr>
          <p:cNvPr id="1026" name="Picture 2" descr="C:\Users\Alam\Desktop\Afroz\Image\3-s2.0-B9781845699307500025-f02-11-9781845699307.jpg"/>
          <p:cNvPicPr>
            <a:picLocks noChangeAspect="1" noChangeArrowheads="1"/>
          </p:cNvPicPr>
          <p:nvPr/>
        </p:nvPicPr>
        <p:blipFill>
          <a:blip r:embed="rId3"/>
          <a:srcRect/>
          <a:stretch>
            <a:fillRect/>
          </a:stretch>
        </p:blipFill>
        <p:spPr bwMode="auto">
          <a:xfrm>
            <a:off x="381000" y="3581400"/>
            <a:ext cx="8458200" cy="2590800"/>
          </a:xfrm>
          <a:prstGeom prst="rect">
            <a:avLst/>
          </a:prstGeom>
          <a:noFill/>
        </p:spPr>
      </p:pic>
      <p:sp>
        <p:nvSpPr>
          <p:cNvPr id="7" name="TextBox 6"/>
          <p:cNvSpPr txBox="1"/>
          <p:nvPr/>
        </p:nvSpPr>
        <p:spPr>
          <a:xfrm>
            <a:off x="1219200" y="6324600"/>
            <a:ext cx="2032929" cy="400110"/>
          </a:xfrm>
          <a:prstGeom prst="rect">
            <a:avLst/>
          </a:prstGeom>
          <a:noFill/>
        </p:spPr>
        <p:txBody>
          <a:bodyPr wrap="none" rtlCol="0">
            <a:spAutoFit/>
          </a:bodyPr>
          <a:lstStyle/>
          <a:p>
            <a:r>
              <a:rPr lang="en-US" sz="2000" dirty="0" smtClean="0"/>
              <a:t>Random Winding</a:t>
            </a:r>
            <a:endParaRPr lang="en-US" sz="2000" dirty="0"/>
          </a:p>
        </p:txBody>
      </p:sp>
      <p:sp>
        <p:nvSpPr>
          <p:cNvPr id="9" name="TextBox 8"/>
          <p:cNvSpPr txBox="1"/>
          <p:nvPr/>
        </p:nvSpPr>
        <p:spPr>
          <a:xfrm>
            <a:off x="6172200" y="6324600"/>
            <a:ext cx="2071401" cy="400110"/>
          </a:xfrm>
          <a:prstGeom prst="rect">
            <a:avLst/>
          </a:prstGeom>
          <a:noFill/>
        </p:spPr>
        <p:txBody>
          <a:bodyPr wrap="none" rtlCol="0">
            <a:spAutoFit/>
          </a:bodyPr>
          <a:lstStyle/>
          <a:p>
            <a:r>
              <a:rPr lang="en-US" sz="2000" dirty="0" smtClean="0"/>
              <a:t>Precision winding</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Autofit/>
          </a:bodyPr>
          <a:lstStyle/>
          <a:p>
            <a:r>
              <a:rPr lang="en-US" sz="2400" b="1" dirty="0" smtClean="0">
                <a:solidFill>
                  <a:srgbClr val="FF0000"/>
                </a:solidFill>
                <a:latin typeface="Times New Roman" pitchFamily="18" charset="0"/>
                <a:cs typeface="Times New Roman" pitchFamily="18" charset="0"/>
              </a:rPr>
              <a:t>Package characteristics of precision winding</a:t>
            </a:r>
            <a:endParaRPr lang="en-US" sz="24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45</a:t>
            </a:fld>
            <a:endParaRPr lang="en-US"/>
          </a:p>
        </p:txBody>
      </p:sp>
      <p:pic>
        <p:nvPicPr>
          <p:cNvPr id="2050" name="Picture 2" descr="C:\Users\Alam\Desktop\Afroz\Image\characteristics precision 1.png"/>
          <p:cNvPicPr>
            <a:picLocks noChangeAspect="1" noChangeArrowheads="1"/>
          </p:cNvPicPr>
          <p:nvPr/>
        </p:nvPicPr>
        <p:blipFill>
          <a:blip r:embed="rId3"/>
          <a:srcRect/>
          <a:stretch>
            <a:fillRect/>
          </a:stretch>
        </p:blipFill>
        <p:spPr bwMode="auto">
          <a:xfrm>
            <a:off x="304800" y="1104900"/>
            <a:ext cx="8610600" cy="2171700"/>
          </a:xfrm>
          <a:prstGeom prst="rect">
            <a:avLst/>
          </a:prstGeom>
          <a:noFill/>
        </p:spPr>
      </p:pic>
      <p:pic>
        <p:nvPicPr>
          <p:cNvPr id="2051" name="Picture 3" descr="C:\Users\Alam\Desktop\Afroz\Image\characteristics precision 2.png"/>
          <p:cNvPicPr>
            <a:picLocks noChangeAspect="1" noChangeArrowheads="1"/>
          </p:cNvPicPr>
          <p:nvPr/>
        </p:nvPicPr>
        <p:blipFill>
          <a:blip r:embed="rId4"/>
          <a:srcRect/>
          <a:stretch>
            <a:fillRect/>
          </a:stretch>
        </p:blipFill>
        <p:spPr bwMode="auto">
          <a:xfrm>
            <a:off x="304800" y="3276600"/>
            <a:ext cx="8610600" cy="2895600"/>
          </a:xfrm>
          <a:prstGeom prst="rect">
            <a:avLst/>
          </a:prstGeom>
          <a:noFill/>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a:bodyPr>
          <a:lstStyle/>
          <a:p>
            <a:r>
              <a:rPr lang="en-US" sz="2800" b="1" dirty="0" smtClean="0">
                <a:solidFill>
                  <a:srgbClr val="FF0000"/>
                </a:solidFill>
                <a:latin typeface="Times New Roman" pitchFamily="18" charset="0"/>
                <a:cs typeface="Times New Roman" pitchFamily="18" charset="0"/>
              </a:rPr>
              <a:t>Comparison matrix of winding principle</a:t>
            </a:r>
            <a:endParaRPr lang="en-US" sz="28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46</a:t>
            </a:fld>
            <a:endParaRPr lang="en-US"/>
          </a:p>
        </p:txBody>
      </p:sp>
      <p:pic>
        <p:nvPicPr>
          <p:cNvPr id="3074" name="Picture 2" descr="C:\Users\Alam\Desktop\Afroz\Image\random vs precision.png"/>
          <p:cNvPicPr>
            <a:picLocks noChangeAspect="1" noChangeArrowheads="1"/>
          </p:cNvPicPr>
          <p:nvPr/>
        </p:nvPicPr>
        <p:blipFill>
          <a:blip r:embed="rId2"/>
          <a:srcRect/>
          <a:stretch>
            <a:fillRect/>
          </a:stretch>
        </p:blipFill>
        <p:spPr bwMode="auto">
          <a:xfrm>
            <a:off x="228600" y="1066800"/>
            <a:ext cx="8762999" cy="5257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Autofit/>
          </a:bodyPr>
          <a:lstStyle/>
          <a:p>
            <a:r>
              <a:rPr lang="en-US" sz="2700" b="1" dirty="0" smtClean="0">
                <a:solidFill>
                  <a:srgbClr val="FF0000"/>
                </a:solidFill>
                <a:latin typeface="Times New Roman" pitchFamily="18" charset="0"/>
                <a:cs typeface="Times New Roman" pitchFamily="18" charset="0"/>
              </a:rPr>
              <a:t>Merits and demerits of precision winding</a:t>
            </a:r>
            <a:endParaRPr lang="en-US" sz="27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8382000" y="6477000"/>
            <a:ext cx="762000" cy="244475"/>
          </a:xfrm>
        </p:spPr>
        <p:txBody>
          <a:bodyPr/>
          <a:lstStyle/>
          <a:p>
            <a:fld id="{33E69B45-DD76-46A0-A1A3-5414E546F8F6}" type="slidenum">
              <a:rPr lang="en-US" smtClean="0"/>
              <a:pPr/>
              <a:t>47</a:t>
            </a:fld>
            <a:endParaRPr lang="en-US" dirty="0"/>
          </a:p>
        </p:txBody>
      </p:sp>
      <p:sp>
        <p:nvSpPr>
          <p:cNvPr id="4" name="TextBox 3"/>
          <p:cNvSpPr txBox="1"/>
          <p:nvPr/>
        </p:nvSpPr>
        <p:spPr>
          <a:xfrm>
            <a:off x="304800" y="955357"/>
            <a:ext cx="1127232" cy="492443"/>
          </a:xfrm>
          <a:prstGeom prst="rect">
            <a:avLst/>
          </a:prstGeom>
          <a:noFill/>
        </p:spPr>
        <p:txBody>
          <a:bodyPr wrap="none" rtlCol="0">
            <a:spAutoFit/>
          </a:bodyPr>
          <a:lstStyle/>
          <a:p>
            <a:r>
              <a:rPr lang="en-US" sz="2600" b="1" dirty="0" smtClean="0">
                <a:solidFill>
                  <a:srgbClr val="C00000"/>
                </a:solidFill>
                <a:latin typeface="Times New Roman" pitchFamily="18" charset="0"/>
                <a:cs typeface="Times New Roman" pitchFamily="18" charset="0"/>
              </a:rPr>
              <a:t>Merits</a:t>
            </a:r>
            <a:endParaRPr lang="en-US" sz="2600" b="1" dirty="0">
              <a:solidFill>
                <a:srgbClr val="C00000"/>
              </a:solidFill>
              <a:latin typeface="Times New Roman" pitchFamily="18" charset="0"/>
              <a:cs typeface="Times New Roman" pitchFamily="18" charset="0"/>
            </a:endParaRPr>
          </a:p>
        </p:txBody>
      </p:sp>
      <p:pic>
        <p:nvPicPr>
          <p:cNvPr id="3074" name="Picture 2" descr="C:\Users\Alam\Desktop\Afroz\Image\merits of precision wdg.png"/>
          <p:cNvPicPr>
            <a:picLocks noChangeAspect="1" noChangeArrowheads="1"/>
          </p:cNvPicPr>
          <p:nvPr/>
        </p:nvPicPr>
        <p:blipFill>
          <a:blip r:embed="rId2"/>
          <a:srcRect/>
          <a:stretch>
            <a:fillRect/>
          </a:stretch>
        </p:blipFill>
        <p:spPr bwMode="auto">
          <a:xfrm>
            <a:off x="381000" y="1455737"/>
            <a:ext cx="8305799" cy="502126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Autofit/>
          </a:bodyPr>
          <a:lstStyle/>
          <a:p>
            <a:r>
              <a:rPr lang="en-US" sz="2700" b="1" dirty="0" smtClean="0">
                <a:solidFill>
                  <a:srgbClr val="FF0000"/>
                </a:solidFill>
                <a:latin typeface="Times New Roman" pitchFamily="18" charset="0"/>
                <a:cs typeface="Times New Roman" pitchFamily="18" charset="0"/>
              </a:rPr>
              <a:t>Merits and demerits of precision winding</a:t>
            </a:r>
            <a:endParaRPr lang="en-US" sz="27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a:xfrm>
            <a:off x="8382000" y="6477000"/>
            <a:ext cx="762000" cy="244475"/>
          </a:xfrm>
        </p:spPr>
        <p:txBody>
          <a:bodyPr/>
          <a:lstStyle/>
          <a:p>
            <a:fld id="{33E69B45-DD76-46A0-A1A3-5414E546F8F6}" type="slidenum">
              <a:rPr lang="en-US" smtClean="0"/>
              <a:pPr/>
              <a:t>48</a:t>
            </a:fld>
            <a:endParaRPr lang="en-US" dirty="0"/>
          </a:p>
        </p:txBody>
      </p:sp>
      <p:sp>
        <p:nvSpPr>
          <p:cNvPr id="4" name="TextBox 3"/>
          <p:cNvSpPr txBox="1"/>
          <p:nvPr/>
        </p:nvSpPr>
        <p:spPr>
          <a:xfrm>
            <a:off x="304800" y="955357"/>
            <a:ext cx="1478290" cy="492443"/>
          </a:xfrm>
          <a:prstGeom prst="rect">
            <a:avLst/>
          </a:prstGeom>
          <a:noFill/>
        </p:spPr>
        <p:txBody>
          <a:bodyPr wrap="none" rtlCol="0">
            <a:spAutoFit/>
          </a:bodyPr>
          <a:lstStyle/>
          <a:p>
            <a:r>
              <a:rPr lang="en-US" sz="2600" b="1" dirty="0" smtClean="0">
                <a:solidFill>
                  <a:srgbClr val="C00000"/>
                </a:solidFill>
                <a:latin typeface="Times New Roman" pitchFamily="18" charset="0"/>
                <a:cs typeface="Times New Roman" pitchFamily="18" charset="0"/>
              </a:rPr>
              <a:t>Demerits</a:t>
            </a:r>
            <a:endParaRPr lang="en-US" sz="2600" b="1" dirty="0">
              <a:solidFill>
                <a:srgbClr val="C00000"/>
              </a:solidFill>
              <a:latin typeface="Times New Roman" pitchFamily="18" charset="0"/>
              <a:cs typeface="Times New Roman" pitchFamily="18" charset="0"/>
            </a:endParaRPr>
          </a:p>
        </p:txBody>
      </p:sp>
      <p:pic>
        <p:nvPicPr>
          <p:cNvPr id="4098" name="Picture 2" descr="C:\Users\Alam\Desktop\Afroz\Image\demetits of precision wdg.png"/>
          <p:cNvPicPr>
            <a:picLocks noChangeAspect="1" noChangeArrowheads="1"/>
          </p:cNvPicPr>
          <p:nvPr/>
        </p:nvPicPr>
        <p:blipFill>
          <a:blip r:embed="rId2"/>
          <a:srcRect/>
          <a:stretch>
            <a:fillRect/>
          </a:stretch>
        </p:blipFill>
        <p:spPr bwMode="auto">
          <a:xfrm>
            <a:off x="457200" y="1447800"/>
            <a:ext cx="8534399" cy="48006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49</a:t>
            </a:fld>
            <a:endParaRPr lang="en-US"/>
          </a:p>
        </p:txBody>
      </p:sp>
      <p:sp>
        <p:nvSpPr>
          <p:cNvPr id="5" name="TextBox 4"/>
          <p:cNvSpPr txBox="1"/>
          <p:nvPr/>
        </p:nvSpPr>
        <p:spPr>
          <a:xfrm>
            <a:off x="7422969" y="6400800"/>
            <a:ext cx="806631" cy="369332"/>
          </a:xfrm>
          <a:prstGeom prst="rect">
            <a:avLst/>
          </a:prstGeom>
          <a:noFill/>
        </p:spPr>
        <p:txBody>
          <a:bodyPr wrap="none" rtlCol="0">
            <a:spAutoFit/>
          </a:bodyPr>
          <a:lstStyle/>
          <a:p>
            <a:r>
              <a:rPr lang="en-US" dirty="0" smtClean="0"/>
              <a:t>Cont…</a:t>
            </a:r>
            <a:endParaRPr lang="en-US" dirty="0"/>
          </a:p>
        </p:txBody>
      </p:sp>
      <p:pic>
        <p:nvPicPr>
          <p:cNvPr id="1027" name="Picture 3" descr="C:\Users\Alam\Desktop\Afroz\Image\winding 5.png"/>
          <p:cNvPicPr>
            <a:picLocks noChangeAspect="1" noChangeArrowheads="1"/>
          </p:cNvPicPr>
          <p:nvPr/>
        </p:nvPicPr>
        <p:blipFill>
          <a:blip r:embed="rId2"/>
          <a:srcRect/>
          <a:stretch>
            <a:fillRect/>
          </a:stretch>
        </p:blipFill>
        <p:spPr bwMode="auto">
          <a:xfrm>
            <a:off x="228600" y="1219200"/>
            <a:ext cx="8686799" cy="5257800"/>
          </a:xfrm>
          <a:prstGeom prst="rect">
            <a:avLst/>
          </a:prstGeom>
          <a:noFill/>
        </p:spPr>
      </p:pic>
      <p:sp>
        <p:nvSpPr>
          <p:cNvPr id="6" name="Title 1"/>
          <p:cNvSpPr>
            <a:spLocks noGrp="1"/>
          </p:cNvSpPr>
          <p:nvPr>
            <p:ph type="title"/>
          </p:nvPr>
        </p:nvSpPr>
        <p:spPr>
          <a:xfrm>
            <a:off x="301752" y="152400"/>
            <a:ext cx="8686800" cy="841248"/>
          </a:xfrm>
        </p:spPr>
        <p:txBody>
          <a:bodyPr>
            <a:normAutofit fontScale="90000"/>
          </a:bodyPr>
          <a:lstStyle/>
          <a:p>
            <a:r>
              <a:rPr lang="en-US" sz="2800" b="1" dirty="0" smtClean="0">
                <a:solidFill>
                  <a:srgbClr val="FF0000"/>
                </a:solidFill>
                <a:latin typeface="Times New Roman" pitchFamily="18" charset="0"/>
                <a:cs typeface="Times New Roman" pitchFamily="18" charset="0"/>
              </a:rPr>
              <a:t>Slow speed, high speed &amp; super speed winding</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04800"/>
            <a:ext cx="8839200" cy="838200"/>
          </a:xfrm>
        </p:spPr>
        <p:txBody>
          <a:bodyPr>
            <a:normAutofit fontScale="90000"/>
          </a:bodyPr>
          <a:lstStyle/>
          <a:p>
            <a:pPr algn="ctr"/>
            <a:r>
              <a:rPr lang="en-US" sz="4400" dirty="0" smtClean="0">
                <a:solidFill>
                  <a:srgbClr val="FF0000"/>
                </a:solidFill>
                <a:latin typeface="Times New Roman" pitchFamily="18" charset="0"/>
                <a:cs typeface="Times New Roman" pitchFamily="18" charset="0"/>
              </a:rPr>
              <a:t>weft preparation for weaving </a:t>
            </a:r>
            <a:endParaRPr lang="en-US" sz="4400" dirty="0">
              <a:solidFill>
                <a:srgbClr val="FF0000"/>
              </a:solidFill>
              <a:latin typeface="Times New Roman" pitchFamily="18" charset="0"/>
              <a:cs typeface="Times New Roman" pitchFamily="18" charset="0"/>
            </a:endParaRPr>
          </a:p>
        </p:txBody>
      </p:sp>
      <p:pic>
        <p:nvPicPr>
          <p:cNvPr id="1026" name="Picture 2" descr="C:\Users\Alam\Desktop\Afroz\Image\weft preparation.png"/>
          <p:cNvPicPr>
            <a:picLocks noChangeAspect="1" noChangeArrowheads="1"/>
          </p:cNvPicPr>
          <p:nvPr/>
        </p:nvPicPr>
        <p:blipFill>
          <a:blip r:embed="rId2"/>
          <a:srcRect/>
          <a:stretch>
            <a:fillRect/>
          </a:stretch>
        </p:blipFill>
        <p:spPr bwMode="auto">
          <a:xfrm>
            <a:off x="228600" y="1219200"/>
            <a:ext cx="8686799" cy="5486400"/>
          </a:xfrm>
          <a:prstGeom prst="rect">
            <a:avLst/>
          </a:prstGeom>
          <a:noFill/>
        </p:spPr>
      </p:pic>
      <p:sp>
        <p:nvSpPr>
          <p:cNvPr id="5" name="Slide Number Placeholder 4"/>
          <p:cNvSpPr>
            <a:spLocks noGrp="1"/>
          </p:cNvSpPr>
          <p:nvPr>
            <p:ph type="sldNum" sz="quarter" idx="12"/>
          </p:nvPr>
        </p:nvSpPr>
        <p:spPr/>
        <p:txBody>
          <a:bodyPr/>
          <a:lstStyle/>
          <a:p>
            <a:fld id="{33E69B45-DD76-46A0-A1A3-5414E546F8F6}" type="slidenum">
              <a:rPr lang="en-US" smtClean="0"/>
              <a:pPr/>
              <a:t>5</a:t>
            </a:fld>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50</a:t>
            </a:fld>
            <a:endParaRPr lang="en-US"/>
          </a:p>
        </p:txBody>
      </p:sp>
      <p:pic>
        <p:nvPicPr>
          <p:cNvPr id="2050" name="Picture 2" descr="C:\Users\Alam\Desktop\Afroz\Image\windng 6 i.png"/>
          <p:cNvPicPr>
            <a:picLocks noChangeAspect="1" noChangeArrowheads="1"/>
          </p:cNvPicPr>
          <p:nvPr/>
        </p:nvPicPr>
        <p:blipFill>
          <a:blip r:embed="rId2"/>
          <a:srcRect/>
          <a:stretch>
            <a:fillRect/>
          </a:stretch>
        </p:blipFill>
        <p:spPr bwMode="auto">
          <a:xfrm>
            <a:off x="228600" y="1143000"/>
            <a:ext cx="8610600" cy="1143000"/>
          </a:xfrm>
          <a:prstGeom prst="rect">
            <a:avLst/>
          </a:prstGeom>
          <a:noFill/>
        </p:spPr>
      </p:pic>
      <p:pic>
        <p:nvPicPr>
          <p:cNvPr id="2051" name="Picture 3" descr="C:\Users\Alam\Desktop\Afroz\Image\windng 6.png"/>
          <p:cNvPicPr>
            <a:picLocks noChangeAspect="1" noChangeArrowheads="1"/>
          </p:cNvPicPr>
          <p:nvPr/>
        </p:nvPicPr>
        <p:blipFill>
          <a:blip r:embed="rId3"/>
          <a:srcRect/>
          <a:stretch>
            <a:fillRect/>
          </a:stretch>
        </p:blipFill>
        <p:spPr bwMode="auto">
          <a:xfrm>
            <a:off x="228600" y="1981200"/>
            <a:ext cx="8610600" cy="4495800"/>
          </a:xfrm>
          <a:prstGeom prst="rect">
            <a:avLst/>
          </a:prstGeom>
          <a:noFill/>
        </p:spPr>
      </p:pic>
      <p:sp>
        <p:nvSpPr>
          <p:cNvPr id="5" name="Title 1"/>
          <p:cNvSpPr>
            <a:spLocks noGrp="1"/>
          </p:cNvSpPr>
          <p:nvPr>
            <p:ph type="title"/>
          </p:nvPr>
        </p:nvSpPr>
        <p:spPr>
          <a:xfrm>
            <a:off x="301752" y="152400"/>
            <a:ext cx="8686800" cy="841248"/>
          </a:xfrm>
        </p:spPr>
        <p:txBody>
          <a:bodyPr>
            <a:normAutofit fontScale="90000"/>
          </a:bodyPr>
          <a:lstStyle/>
          <a:p>
            <a:r>
              <a:rPr lang="en-US" sz="2800" b="1" dirty="0" smtClean="0">
                <a:solidFill>
                  <a:srgbClr val="FF0000"/>
                </a:solidFill>
                <a:latin typeface="Times New Roman" pitchFamily="18" charset="0"/>
                <a:cs typeface="Times New Roman" pitchFamily="18" charset="0"/>
              </a:rPr>
              <a:t>Slow speed, high speed &amp; super speed winding</a:t>
            </a:r>
            <a:endParaRPr lang="en-US" sz="2800"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lstStyle/>
          <a:p>
            <a:pPr algn="ctr"/>
            <a:r>
              <a:rPr lang="en-US" b="1" dirty="0" smtClean="0">
                <a:solidFill>
                  <a:srgbClr val="FF0000"/>
                </a:solidFill>
                <a:latin typeface="Times New Roman" pitchFamily="18" charset="0"/>
                <a:cs typeface="Times New Roman" pitchFamily="18" charset="0"/>
              </a:rPr>
              <a:t>Yarn traverse </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51</a:t>
            </a:fld>
            <a:endParaRPr lang="en-US"/>
          </a:p>
        </p:txBody>
      </p:sp>
      <p:pic>
        <p:nvPicPr>
          <p:cNvPr id="12291" name="Picture 3" descr="C:\Users\Alam\Desktop\Afroz\Image\yarn traverse system 1.png"/>
          <p:cNvPicPr>
            <a:picLocks noChangeAspect="1" noChangeArrowheads="1"/>
          </p:cNvPicPr>
          <p:nvPr/>
        </p:nvPicPr>
        <p:blipFill>
          <a:blip r:embed="rId2"/>
          <a:srcRect/>
          <a:stretch>
            <a:fillRect/>
          </a:stretch>
        </p:blipFill>
        <p:spPr bwMode="auto">
          <a:xfrm>
            <a:off x="152400" y="1143000"/>
            <a:ext cx="8839200" cy="52578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lstStyle/>
          <a:p>
            <a:pPr algn="ctr"/>
            <a:r>
              <a:rPr lang="en-US" b="1" dirty="0" smtClean="0">
                <a:solidFill>
                  <a:srgbClr val="FF0000"/>
                </a:solidFill>
                <a:latin typeface="Times New Roman" pitchFamily="18" charset="0"/>
                <a:cs typeface="Times New Roman" pitchFamily="18" charset="0"/>
              </a:rPr>
              <a:t>Yarn traverse </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52</a:t>
            </a:fld>
            <a:endParaRPr lang="en-US"/>
          </a:p>
        </p:txBody>
      </p:sp>
      <p:pic>
        <p:nvPicPr>
          <p:cNvPr id="12290" name="Picture 2" descr="C:\Users\Alam\Desktop\Afroz\Image\yarn traverse system.png"/>
          <p:cNvPicPr>
            <a:picLocks noChangeAspect="1" noChangeArrowheads="1"/>
          </p:cNvPicPr>
          <p:nvPr/>
        </p:nvPicPr>
        <p:blipFill>
          <a:blip r:embed="rId2"/>
          <a:srcRect/>
          <a:stretch>
            <a:fillRect/>
          </a:stretch>
        </p:blipFill>
        <p:spPr bwMode="auto">
          <a:xfrm>
            <a:off x="228600" y="1143000"/>
            <a:ext cx="8762999" cy="5334000"/>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Knotting and splicing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53</a:t>
            </a:fld>
            <a:endParaRPr lang="en-US"/>
          </a:p>
        </p:txBody>
      </p:sp>
      <p:pic>
        <p:nvPicPr>
          <p:cNvPr id="6146" name="Picture 2" descr="C:\Users\Alam\Desktop\Afroz\Image\knotting and splicing 1i.png"/>
          <p:cNvPicPr>
            <a:picLocks noChangeAspect="1" noChangeArrowheads="1"/>
          </p:cNvPicPr>
          <p:nvPr/>
        </p:nvPicPr>
        <p:blipFill>
          <a:blip r:embed="rId2"/>
          <a:srcRect/>
          <a:stretch>
            <a:fillRect/>
          </a:stretch>
        </p:blipFill>
        <p:spPr bwMode="auto">
          <a:xfrm>
            <a:off x="228600" y="1143000"/>
            <a:ext cx="8763000" cy="52578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54</a:t>
            </a:fld>
            <a:endParaRPr lang="en-US"/>
          </a:p>
        </p:txBody>
      </p:sp>
      <p:pic>
        <p:nvPicPr>
          <p:cNvPr id="7170" name="Picture 2" descr="C:\Users\Alam\Desktop\Afroz\Image\knotting 1i.png"/>
          <p:cNvPicPr>
            <a:picLocks noChangeAspect="1" noChangeArrowheads="1"/>
          </p:cNvPicPr>
          <p:nvPr/>
        </p:nvPicPr>
        <p:blipFill>
          <a:blip r:embed="rId2"/>
          <a:srcRect/>
          <a:stretch>
            <a:fillRect/>
          </a:stretch>
        </p:blipFill>
        <p:spPr bwMode="auto">
          <a:xfrm>
            <a:off x="381000" y="1127125"/>
            <a:ext cx="8610599" cy="1997075"/>
          </a:xfrm>
          <a:prstGeom prst="rect">
            <a:avLst/>
          </a:prstGeom>
          <a:noFill/>
        </p:spPr>
      </p:pic>
      <p:sp>
        <p:nvSpPr>
          <p:cNvPr id="5"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Knotting </a:t>
            </a:r>
            <a:endParaRPr lang="en-US" b="1" dirty="0">
              <a:solidFill>
                <a:srgbClr val="FF0000"/>
              </a:solidFill>
              <a:latin typeface="Times New Roman" pitchFamily="18" charset="0"/>
              <a:cs typeface="Times New Roman" pitchFamily="18" charset="0"/>
            </a:endParaRPr>
          </a:p>
        </p:txBody>
      </p:sp>
      <p:pic>
        <p:nvPicPr>
          <p:cNvPr id="7171" name="Picture 3" descr="C:\Users\Alam\Desktop\Afroz\Image\knotting type.png"/>
          <p:cNvPicPr>
            <a:picLocks noChangeAspect="1" noChangeArrowheads="1"/>
          </p:cNvPicPr>
          <p:nvPr/>
        </p:nvPicPr>
        <p:blipFill>
          <a:blip r:embed="rId3"/>
          <a:srcRect/>
          <a:stretch>
            <a:fillRect/>
          </a:stretch>
        </p:blipFill>
        <p:spPr bwMode="auto">
          <a:xfrm>
            <a:off x="381000" y="3124200"/>
            <a:ext cx="8610600" cy="3330575"/>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Types of knot</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55</a:t>
            </a:fld>
            <a:endParaRPr lang="en-US"/>
          </a:p>
        </p:txBody>
      </p:sp>
      <p:pic>
        <p:nvPicPr>
          <p:cNvPr id="8194" name="Picture 2" descr="C:\Users\Alam\Desktop\Afroz\Image\knotting.png"/>
          <p:cNvPicPr>
            <a:picLocks noChangeAspect="1" noChangeArrowheads="1"/>
          </p:cNvPicPr>
          <p:nvPr/>
        </p:nvPicPr>
        <p:blipFill>
          <a:blip r:embed="rId2"/>
          <a:srcRect/>
          <a:stretch>
            <a:fillRect/>
          </a:stretch>
        </p:blipFill>
        <p:spPr bwMode="auto">
          <a:xfrm>
            <a:off x="304800" y="1119187"/>
            <a:ext cx="8686800" cy="5357813"/>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Knotting efficiency</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56</a:t>
            </a:fld>
            <a:endParaRPr lang="en-US"/>
          </a:p>
        </p:txBody>
      </p:sp>
      <p:pic>
        <p:nvPicPr>
          <p:cNvPr id="5" name="Picture 3" descr="C:\Users\Alam\Desktop\Afroz\Image\knotting1.png"/>
          <p:cNvPicPr>
            <a:picLocks noChangeAspect="1" noChangeArrowheads="1"/>
          </p:cNvPicPr>
          <p:nvPr/>
        </p:nvPicPr>
        <p:blipFill>
          <a:blip r:embed="rId2"/>
          <a:srcRect/>
          <a:stretch>
            <a:fillRect/>
          </a:stretch>
        </p:blipFill>
        <p:spPr bwMode="auto">
          <a:xfrm>
            <a:off x="304800" y="1143000"/>
            <a:ext cx="8686800" cy="3886200"/>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Splicing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57</a:t>
            </a:fld>
            <a:endParaRPr lang="en-US"/>
          </a:p>
        </p:txBody>
      </p:sp>
      <p:pic>
        <p:nvPicPr>
          <p:cNvPr id="9218" name="Picture 2" descr="C:\Users\Alam\Desktop\Afroz\Image\splicing.png"/>
          <p:cNvPicPr>
            <a:picLocks noChangeAspect="1" noChangeArrowheads="1"/>
          </p:cNvPicPr>
          <p:nvPr/>
        </p:nvPicPr>
        <p:blipFill>
          <a:blip r:embed="rId2"/>
          <a:srcRect/>
          <a:stretch>
            <a:fillRect/>
          </a:stretch>
        </p:blipFill>
        <p:spPr bwMode="auto">
          <a:xfrm>
            <a:off x="304800" y="1143000"/>
            <a:ext cx="8610600" cy="2590800"/>
          </a:xfrm>
          <a:prstGeom prst="rect">
            <a:avLst/>
          </a:prstGeom>
          <a:noFill/>
        </p:spPr>
      </p:pic>
      <p:pic>
        <p:nvPicPr>
          <p:cNvPr id="9219" name="Picture 3" descr="C:\Users\Alam\Desktop\Afroz\Image\splicing1.png"/>
          <p:cNvPicPr>
            <a:picLocks noChangeAspect="1" noChangeArrowheads="1"/>
          </p:cNvPicPr>
          <p:nvPr/>
        </p:nvPicPr>
        <p:blipFill>
          <a:blip r:embed="rId3"/>
          <a:srcRect/>
          <a:stretch>
            <a:fillRect/>
          </a:stretch>
        </p:blipFill>
        <p:spPr bwMode="auto">
          <a:xfrm>
            <a:off x="1600200" y="3884613"/>
            <a:ext cx="6096000" cy="2668587"/>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Stages of yarn Splicing</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58</a:t>
            </a:fld>
            <a:endParaRPr lang="en-US"/>
          </a:p>
        </p:txBody>
      </p:sp>
      <p:pic>
        <p:nvPicPr>
          <p:cNvPr id="10243" name="Picture 3" descr="C:\Users\Alam\Desktop\Afroz\Image\splicing3.png"/>
          <p:cNvPicPr>
            <a:picLocks noChangeAspect="1" noChangeArrowheads="1"/>
          </p:cNvPicPr>
          <p:nvPr/>
        </p:nvPicPr>
        <p:blipFill>
          <a:blip r:embed="rId2"/>
          <a:srcRect/>
          <a:stretch>
            <a:fillRect/>
          </a:stretch>
        </p:blipFill>
        <p:spPr bwMode="auto">
          <a:xfrm>
            <a:off x="228601" y="1143000"/>
            <a:ext cx="8686800" cy="52578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normAutofit/>
          </a:bodyPr>
          <a:lstStyle/>
          <a:p>
            <a:pPr algn="ctr"/>
            <a:r>
              <a:rPr lang="en-US" sz="4000" b="1" dirty="0" err="1" smtClean="0">
                <a:solidFill>
                  <a:srgbClr val="FF0000"/>
                </a:solidFill>
                <a:latin typeface="Times New Roman" pitchFamily="18" charset="0"/>
                <a:cs typeface="Times New Roman" pitchFamily="18" charset="0"/>
              </a:rPr>
              <a:t>tensioner</a:t>
            </a:r>
            <a:endParaRPr lang="en-US" sz="40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59</a:t>
            </a:fld>
            <a:endParaRPr lang="en-US"/>
          </a:p>
        </p:txBody>
      </p:sp>
      <p:pic>
        <p:nvPicPr>
          <p:cNvPr id="1026" name="Picture 2" descr="C:\Users\Alam\Desktop\Afroz\Image\tensioner.png"/>
          <p:cNvPicPr>
            <a:picLocks noChangeAspect="1" noChangeArrowheads="1"/>
          </p:cNvPicPr>
          <p:nvPr/>
        </p:nvPicPr>
        <p:blipFill>
          <a:blip r:embed="rId2"/>
          <a:srcRect/>
          <a:stretch>
            <a:fillRect/>
          </a:stretch>
        </p:blipFill>
        <p:spPr bwMode="auto">
          <a:xfrm>
            <a:off x="228600" y="1143000"/>
            <a:ext cx="8763000" cy="2895600"/>
          </a:xfrm>
          <a:prstGeom prst="rect">
            <a:avLst/>
          </a:prstGeom>
          <a:noFill/>
        </p:spPr>
      </p:pic>
      <p:sp>
        <p:nvSpPr>
          <p:cNvPr id="5" name="TextBox 4"/>
          <p:cNvSpPr txBox="1"/>
          <p:nvPr/>
        </p:nvSpPr>
        <p:spPr>
          <a:xfrm>
            <a:off x="7848600" y="6477000"/>
            <a:ext cx="862737" cy="369332"/>
          </a:xfrm>
          <a:prstGeom prst="rect">
            <a:avLst/>
          </a:prstGeom>
          <a:noFill/>
        </p:spPr>
        <p:txBody>
          <a:bodyPr wrap="none" rtlCol="0">
            <a:spAutoFit/>
          </a:bodyPr>
          <a:lstStyle/>
          <a:p>
            <a:r>
              <a:rPr lang="en-US" dirty="0" smtClean="0"/>
              <a:t>Cont….</a:t>
            </a:r>
            <a:endParaRPr lang="en-US" dirty="0"/>
          </a:p>
        </p:txBody>
      </p:sp>
      <p:pic>
        <p:nvPicPr>
          <p:cNvPr id="4" name="Picture 2" descr="C:\Users\Alam\Desktop\Afroz\Image\tensioner 6i.png"/>
          <p:cNvPicPr>
            <a:picLocks noChangeAspect="1" noChangeArrowheads="1"/>
          </p:cNvPicPr>
          <p:nvPr/>
        </p:nvPicPr>
        <p:blipFill>
          <a:blip r:embed="rId3"/>
          <a:srcRect/>
          <a:stretch>
            <a:fillRect/>
          </a:stretch>
        </p:blipFill>
        <p:spPr bwMode="auto">
          <a:xfrm>
            <a:off x="228600" y="4038600"/>
            <a:ext cx="8763000" cy="23622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pPr algn="ctr"/>
            <a:r>
              <a:rPr lang="en-US" sz="4800" dirty="0" smtClean="0">
                <a:solidFill>
                  <a:srgbClr val="FF0000"/>
                </a:solidFill>
                <a:latin typeface="Times New Roman" pitchFamily="18" charset="0"/>
                <a:cs typeface="Times New Roman" pitchFamily="18" charset="0"/>
              </a:rPr>
              <a:t>WINDING</a:t>
            </a:r>
            <a:endParaRPr lang="en-US" sz="4800"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219201"/>
            <a:ext cx="8686800" cy="5181599"/>
          </a:xfrm>
        </p:spPr>
        <p:txBody>
          <a:bodyPr>
            <a:noAutofit/>
          </a:bodyPr>
          <a:lstStyle/>
          <a:p>
            <a:pPr algn="just">
              <a:buNone/>
            </a:pPr>
            <a:r>
              <a:rPr lang="en-US" dirty="0" smtClean="0">
                <a:solidFill>
                  <a:srgbClr val="C00000"/>
                </a:solidFill>
                <a:latin typeface="Times New Roman" pitchFamily="18" charset="0"/>
                <a:cs typeface="Times New Roman" pitchFamily="18" charset="0"/>
              </a:rPr>
              <a:t>Objectives:-</a:t>
            </a:r>
          </a:p>
          <a:p>
            <a:pPr algn="just">
              <a:buNone/>
            </a:pPr>
            <a:endParaRPr lang="en-US" dirty="0" smtClean="0">
              <a:solidFill>
                <a:srgbClr val="C00000"/>
              </a:solidFill>
              <a:latin typeface="Times New Roman" pitchFamily="18" charset="0"/>
              <a:cs typeface="Times New Roman" pitchFamily="18" charset="0"/>
            </a:endParaRPr>
          </a:p>
          <a:p>
            <a:pPr algn="just">
              <a:buFont typeface="Wingdings" pitchFamily="2" charset="2"/>
              <a:buChar char="§"/>
            </a:pPr>
            <a:r>
              <a:rPr lang="en-US" dirty="0" smtClean="0">
                <a:solidFill>
                  <a:srgbClr val="C00000"/>
                </a:solidFill>
                <a:latin typeface="Times New Roman" pitchFamily="18" charset="0"/>
                <a:cs typeface="Times New Roman" pitchFamily="18" charset="0"/>
              </a:rPr>
              <a:t>Removing objectionable faults</a:t>
            </a:r>
          </a:p>
          <a:p>
            <a:pPr algn="just">
              <a:buNone/>
            </a:pPr>
            <a:endParaRPr lang="en-US" dirty="0" smtClean="0">
              <a:solidFill>
                <a:srgbClr val="C00000"/>
              </a:solidFill>
              <a:latin typeface="Times New Roman" pitchFamily="18" charset="0"/>
              <a:cs typeface="Times New Roman" pitchFamily="18" charset="0"/>
            </a:endParaRPr>
          </a:p>
          <a:p>
            <a:pPr algn="just">
              <a:buFont typeface="Wingdings" pitchFamily="2" charset="2"/>
              <a:buChar char="§"/>
            </a:pPr>
            <a:r>
              <a:rPr lang="en-US" dirty="0" smtClean="0">
                <a:solidFill>
                  <a:srgbClr val="C00000"/>
                </a:solidFill>
                <a:latin typeface="Times New Roman" pitchFamily="18" charset="0"/>
                <a:cs typeface="Times New Roman" pitchFamily="18" charset="0"/>
              </a:rPr>
              <a:t>Converts smaller </a:t>
            </a:r>
            <a:r>
              <a:rPr lang="en-US" dirty="0" err="1" smtClean="0">
                <a:solidFill>
                  <a:srgbClr val="C00000"/>
                </a:solidFill>
                <a:latin typeface="Times New Roman" pitchFamily="18" charset="0"/>
                <a:cs typeface="Times New Roman" pitchFamily="18" charset="0"/>
              </a:rPr>
              <a:t>ringframe</a:t>
            </a:r>
            <a:r>
              <a:rPr lang="en-US" dirty="0" smtClean="0">
                <a:solidFill>
                  <a:srgbClr val="C00000"/>
                </a:solidFill>
                <a:latin typeface="Times New Roman" pitchFamily="18" charset="0"/>
                <a:cs typeface="Times New Roman" pitchFamily="18" charset="0"/>
              </a:rPr>
              <a:t> package to bigger package </a:t>
            </a:r>
            <a:r>
              <a:rPr lang="en-US" dirty="0" err="1" smtClean="0">
                <a:solidFill>
                  <a:srgbClr val="C00000"/>
                </a:solidFill>
                <a:latin typeface="Times New Roman" pitchFamily="18" charset="0"/>
                <a:cs typeface="Times New Roman" pitchFamily="18" charset="0"/>
              </a:rPr>
              <a:t>i.e</a:t>
            </a:r>
            <a:r>
              <a:rPr lang="en-US" dirty="0" smtClean="0">
                <a:solidFill>
                  <a:srgbClr val="C00000"/>
                </a:solidFill>
                <a:latin typeface="Times New Roman" pitchFamily="18" charset="0"/>
                <a:cs typeface="Times New Roman" pitchFamily="18" charset="0"/>
              </a:rPr>
              <a:t>, Cheese &amp; Cone</a:t>
            </a:r>
          </a:p>
          <a:p>
            <a:pPr algn="just">
              <a:buNone/>
            </a:pPr>
            <a:endParaRPr lang="en-US" dirty="0" smtClean="0">
              <a:solidFill>
                <a:srgbClr val="C00000"/>
              </a:solidFill>
              <a:latin typeface="Times New Roman" pitchFamily="18" charset="0"/>
              <a:cs typeface="Times New Roman" pitchFamily="18" charset="0"/>
            </a:endParaRPr>
          </a:p>
          <a:p>
            <a:pPr algn="just">
              <a:buFont typeface="Wingdings" pitchFamily="2" charset="2"/>
              <a:buChar char="§"/>
            </a:pPr>
            <a:r>
              <a:rPr lang="en-US" dirty="0" smtClean="0">
                <a:solidFill>
                  <a:srgbClr val="C00000"/>
                </a:solidFill>
                <a:latin typeface="Times New Roman" pitchFamily="18" charset="0"/>
                <a:cs typeface="Times New Roman" pitchFamily="18" charset="0"/>
              </a:rPr>
              <a:t>Keeping safe the yarn surface during winding process</a:t>
            </a:r>
          </a:p>
          <a:p>
            <a:pPr algn="just">
              <a:buFont typeface="Wingdings" pitchFamily="2" charset="2"/>
              <a:buChar char="§"/>
            </a:pPr>
            <a:endParaRPr lang="en-US" dirty="0" smtClean="0">
              <a:solidFill>
                <a:srgbClr val="C00000"/>
              </a:solidFill>
              <a:latin typeface="Times New Roman" pitchFamily="18" charset="0"/>
              <a:cs typeface="Times New Roman" pitchFamily="18" charset="0"/>
            </a:endParaRPr>
          </a:p>
          <a:p>
            <a:pPr algn="just">
              <a:buFont typeface="Wingdings" pitchFamily="2" charset="2"/>
              <a:buChar char="§"/>
            </a:pPr>
            <a:endParaRPr lang="en-US" dirty="0" smtClean="0">
              <a:solidFill>
                <a:srgbClr val="C00000"/>
              </a:solidFill>
              <a:latin typeface="Times New Roman" pitchFamily="18" charset="0"/>
              <a:cs typeface="Times New Roman" pitchFamily="18" charset="0"/>
            </a:endParaRPr>
          </a:p>
          <a:p>
            <a:pPr algn="just">
              <a:buNone/>
            </a:pPr>
            <a:endParaRPr lang="en-US" dirty="0" smtClean="0">
              <a:solidFill>
                <a:srgbClr val="C00000"/>
              </a:solidFill>
              <a:latin typeface="Times New Roman" pitchFamily="18" charset="0"/>
              <a:cs typeface="Times New Roman" pitchFamily="18" charset="0"/>
            </a:endParaRPr>
          </a:p>
          <a:p>
            <a:pPr algn="just">
              <a:buFont typeface="Wingdings" pitchFamily="2" charset="2"/>
              <a:buChar char="§"/>
            </a:pPr>
            <a:endParaRPr lang="en-US" dirty="0" smtClean="0">
              <a:solidFill>
                <a:srgbClr val="C00000"/>
              </a:solidFill>
              <a:latin typeface="Times New Roman" pitchFamily="18" charset="0"/>
              <a:cs typeface="Times New Roman" pitchFamily="18" charset="0"/>
            </a:endParaRPr>
          </a:p>
          <a:p>
            <a:pPr algn="just">
              <a:buNone/>
            </a:pPr>
            <a:endParaRPr lang="en-US" dirty="0" smtClean="0">
              <a:solidFill>
                <a:srgbClr val="C00000"/>
              </a:solidFill>
              <a:latin typeface="Times New Roman" pitchFamily="18" charset="0"/>
              <a:cs typeface="Times New Roman" pitchFamily="18" charset="0"/>
            </a:endParaRPr>
          </a:p>
          <a:p>
            <a:pPr algn="just">
              <a:buFont typeface="Wingdings" pitchFamily="2" charset="2"/>
              <a:buChar char="§"/>
            </a:pPr>
            <a:endParaRPr lang="en-US"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6</a:t>
            </a:fld>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76200"/>
            <a:ext cx="8686800" cy="841248"/>
          </a:xfrm>
        </p:spPr>
        <p:txBody>
          <a:bodyPr/>
          <a:lstStyle/>
          <a:p>
            <a:pPr algn="ctr"/>
            <a:r>
              <a:rPr lang="en-US" b="1" dirty="0" smtClean="0">
                <a:solidFill>
                  <a:srgbClr val="FF0000"/>
                </a:solidFill>
                <a:latin typeface="Times New Roman" pitchFamily="18" charset="0"/>
                <a:cs typeface="Times New Roman" pitchFamily="18" charset="0"/>
              </a:rPr>
              <a:t>Capstan </a:t>
            </a:r>
            <a:r>
              <a:rPr lang="en-US" b="1" dirty="0" err="1" smtClean="0">
                <a:solidFill>
                  <a:srgbClr val="FF0000"/>
                </a:solidFill>
                <a:latin typeface="Times New Roman" pitchFamily="18" charset="0"/>
                <a:cs typeface="Times New Roman" pitchFamily="18" charset="0"/>
              </a:rPr>
              <a:t>tensioner</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60</a:t>
            </a:fld>
            <a:endParaRPr lang="en-US"/>
          </a:p>
        </p:txBody>
      </p:sp>
      <p:pic>
        <p:nvPicPr>
          <p:cNvPr id="5" name="Picture 3" descr="C:\Users\Alam\Desktop\Afroz\Image\tensioner 7 ii.png"/>
          <p:cNvPicPr>
            <a:picLocks noChangeAspect="1" noChangeArrowheads="1"/>
          </p:cNvPicPr>
          <p:nvPr/>
        </p:nvPicPr>
        <p:blipFill>
          <a:blip r:embed="rId2"/>
          <a:srcRect/>
          <a:stretch>
            <a:fillRect/>
          </a:stretch>
        </p:blipFill>
        <p:spPr bwMode="auto">
          <a:xfrm>
            <a:off x="304800" y="4343400"/>
            <a:ext cx="8610600" cy="2103437"/>
          </a:xfrm>
          <a:prstGeom prst="rect">
            <a:avLst/>
          </a:prstGeom>
          <a:noFill/>
        </p:spPr>
      </p:pic>
      <p:pic>
        <p:nvPicPr>
          <p:cNvPr id="6" name="Picture 4" descr="C:\Users\Alam\Desktop\Afroz\Image\tensioner 6ii.png"/>
          <p:cNvPicPr>
            <a:picLocks noChangeAspect="1" noChangeArrowheads="1"/>
          </p:cNvPicPr>
          <p:nvPr/>
        </p:nvPicPr>
        <p:blipFill>
          <a:blip r:embed="rId3"/>
          <a:srcRect/>
          <a:stretch>
            <a:fillRect/>
          </a:stretch>
        </p:blipFill>
        <p:spPr bwMode="auto">
          <a:xfrm>
            <a:off x="304800" y="1066800"/>
            <a:ext cx="8610600" cy="32766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61</a:t>
            </a:fld>
            <a:endParaRPr lang="en-US"/>
          </a:p>
        </p:txBody>
      </p:sp>
      <p:pic>
        <p:nvPicPr>
          <p:cNvPr id="3074" name="Picture 2" descr="C:\Users\Alam\Desktop\Afroz\Image\tensioner 7 i.png"/>
          <p:cNvPicPr>
            <a:picLocks noChangeAspect="1" noChangeArrowheads="1"/>
          </p:cNvPicPr>
          <p:nvPr/>
        </p:nvPicPr>
        <p:blipFill>
          <a:blip r:embed="rId2"/>
          <a:srcRect/>
          <a:stretch>
            <a:fillRect/>
          </a:stretch>
        </p:blipFill>
        <p:spPr bwMode="auto">
          <a:xfrm>
            <a:off x="228600" y="1143000"/>
            <a:ext cx="8763000" cy="5334000"/>
          </a:xfrm>
          <a:prstGeom prst="rect">
            <a:avLst/>
          </a:prstGeom>
          <a:noFill/>
        </p:spPr>
      </p:pic>
      <p:sp>
        <p:nvSpPr>
          <p:cNvPr id="5" name="Title 1"/>
          <p:cNvSpPr>
            <a:spLocks noGrp="1"/>
          </p:cNvSpPr>
          <p:nvPr>
            <p:ph type="title"/>
          </p:nvPr>
        </p:nvSpPr>
        <p:spPr>
          <a:xfrm>
            <a:off x="301752" y="76200"/>
            <a:ext cx="8686800" cy="841248"/>
          </a:xfrm>
        </p:spPr>
        <p:txBody>
          <a:bodyPr/>
          <a:lstStyle/>
          <a:p>
            <a:pPr algn="ctr"/>
            <a:r>
              <a:rPr lang="en-US" b="1" dirty="0" smtClean="0">
                <a:solidFill>
                  <a:srgbClr val="FF0000"/>
                </a:solidFill>
                <a:latin typeface="Times New Roman" pitchFamily="18" charset="0"/>
                <a:cs typeface="Times New Roman" pitchFamily="18" charset="0"/>
              </a:rPr>
              <a:t>Capstan </a:t>
            </a:r>
            <a:r>
              <a:rPr lang="en-US" b="1" dirty="0" err="1" smtClean="0">
                <a:solidFill>
                  <a:srgbClr val="FF0000"/>
                </a:solidFill>
                <a:latin typeface="Times New Roman" pitchFamily="18" charset="0"/>
                <a:cs typeface="Times New Roman" pitchFamily="18" charset="0"/>
              </a:rPr>
              <a:t>tensioner</a:t>
            </a:r>
            <a:endParaRPr lang="en-US" b="1"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62</a:t>
            </a:fld>
            <a:endParaRPr lang="en-US"/>
          </a:p>
        </p:txBody>
      </p:sp>
      <p:sp>
        <p:nvSpPr>
          <p:cNvPr id="5" name="Title 1"/>
          <p:cNvSpPr>
            <a:spLocks noGrp="1"/>
          </p:cNvSpPr>
          <p:nvPr>
            <p:ph type="title"/>
          </p:nvPr>
        </p:nvSpPr>
        <p:spPr>
          <a:xfrm>
            <a:off x="301752" y="76200"/>
            <a:ext cx="8686800" cy="841248"/>
          </a:xfrm>
        </p:spPr>
        <p:txBody>
          <a:bodyPr/>
          <a:lstStyle/>
          <a:p>
            <a:pPr algn="ctr"/>
            <a:r>
              <a:rPr lang="en-US" b="1" dirty="0" smtClean="0">
                <a:solidFill>
                  <a:srgbClr val="FF0000"/>
                </a:solidFill>
                <a:latin typeface="Times New Roman" pitchFamily="18" charset="0"/>
                <a:cs typeface="Times New Roman" pitchFamily="18" charset="0"/>
              </a:rPr>
              <a:t>additive </a:t>
            </a:r>
            <a:r>
              <a:rPr lang="en-US" b="1" dirty="0" err="1" smtClean="0">
                <a:solidFill>
                  <a:srgbClr val="FF0000"/>
                </a:solidFill>
                <a:latin typeface="Times New Roman" pitchFamily="18" charset="0"/>
                <a:cs typeface="Times New Roman" pitchFamily="18" charset="0"/>
              </a:rPr>
              <a:t>tensioner</a:t>
            </a:r>
            <a:endParaRPr lang="en-US" b="1" dirty="0">
              <a:solidFill>
                <a:srgbClr val="FF0000"/>
              </a:solidFill>
              <a:latin typeface="Times New Roman" pitchFamily="18" charset="0"/>
              <a:cs typeface="Times New Roman" pitchFamily="18" charset="0"/>
            </a:endParaRPr>
          </a:p>
        </p:txBody>
      </p:sp>
      <p:pic>
        <p:nvPicPr>
          <p:cNvPr id="4098" name="Picture 2" descr="C:\Users\Alam\Desktop\Afroz\Image\additive tensioner.png"/>
          <p:cNvPicPr>
            <a:picLocks noChangeAspect="1" noChangeArrowheads="1"/>
          </p:cNvPicPr>
          <p:nvPr/>
        </p:nvPicPr>
        <p:blipFill>
          <a:blip r:embed="rId2"/>
          <a:srcRect/>
          <a:stretch>
            <a:fillRect/>
          </a:stretch>
        </p:blipFill>
        <p:spPr bwMode="auto">
          <a:xfrm>
            <a:off x="228600" y="1143000"/>
            <a:ext cx="8763000" cy="2286000"/>
          </a:xfrm>
          <a:prstGeom prst="rect">
            <a:avLst/>
          </a:prstGeom>
          <a:noFill/>
        </p:spPr>
      </p:pic>
      <p:pic>
        <p:nvPicPr>
          <p:cNvPr id="4099" name="Picture 3" descr="C:\Users\Alam\Desktop\Afroz\Image\additive tensioner1.png"/>
          <p:cNvPicPr>
            <a:picLocks noChangeAspect="1" noChangeArrowheads="1"/>
          </p:cNvPicPr>
          <p:nvPr/>
        </p:nvPicPr>
        <p:blipFill>
          <a:blip r:embed="rId3"/>
          <a:srcRect/>
          <a:stretch>
            <a:fillRect/>
          </a:stretch>
        </p:blipFill>
        <p:spPr bwMode="auto">
          <a:xfrm>
            <a:off x="228600" y="3429000"/>
            <a:ext cx="8762999" cy="31242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3E69B45-DD76-46A0-A1A3-5414E546F8F6}" type="slidenum">
              <a:rPr lang="en-US" smtClean="0"/>
              <a:pPr/>
              <a:t>63</a:t>
            </a:fld>
            <a:endParaRPr lang="en-US"/>
          </a:p>
        </p:txBody>
      </p:sp>
      <p:sp>
        <p:nvSpPr>
          <p:cNvPr id="5" name="Title 1"/>
          <p:cNvSpPr>
            <a:spLocks noGrp="1"/>
          </p:cNvSpPr>
          <p:nvPr>
            <p:ph type="title"/>
          </p:nvPr>
        </p:nvSpPr>
        <p:spPr>
          <a:xfrm>
            <a:off x="301752" y="76200"/>
            <a:ext cx="8686800" cy="841248"/>
          </a:xfrm>
        </p:spPr>
        <p:txBody>
          <a:bodyPr/>
          <a:lstStyle/>
          <a:p>
            <a:pPr algn="ctr"/>
            <a:r>
              <a:rPr lang="en-US" b="1" dirty="0" smtClean="0">
                <a:solidFill>
                  <a:srgbClr val="FF0000"/>
                </a:solidFill>
                <a:latin typeface="Times New Roman" pitchFamily="18" charset="0"/>
                <a:cs typeface="Times New Roman" pitchFamily="18" charset="0"/>
              </a:rPr>
              <a:t>combined </a:t>
            </a:r>
            <a:r>
              <a:rPr lang="en-US" b="1" dirty="0" err="1" smtClean="0">
                <a:solidFill>
                  <a:srgbClr val="FF0000"/>
                </a:solidFill>
                <a:latin typeface="Times New Roman" pitchFamily="18" charset="0"/>
                <a:cs typeface="Times New Roman" pitchFamily="18" charset="0"/>
              </a:rPr>
              <a:t>tensioner</a:t>
            </a:r>
            <a:endParaRPr lang="en-US" b="1" dirty="0">
              <a:solidFill>
                <a:srgbClr val="FF0000"/>
              </a:solidFill>
              <a:latin typeface="Times New Roman" pitchFamily="18" charset="0"/>
              <a:cs typeface="Times New Roman" pitchFamily="18" charset="0"/>
            </a:endParaRPr>
          </a:p>
        </p:txBody>
      </p:sp>
      <p:pic>
        <p:nvPicPr>
          <p:cNvPr id="5122" name="Picture 2" descr="C:\Users\Alam\Desktop\Afroz\Image\combined tensioner.png"/>
          <p:cNvPicPr>
            <a:picLocks noChangeAspect="1" noChangeArrowheads="1"/>
          </p:cNvPicPr>
          <p:nvPr/>
        </p:nvPicPr>
        <p:blipFill>
          <a:blip r:embed="rId2"/>
          <a:srcRect/>
          <a:stretch>
            <a:fillRect/>
          </a:stretch>
        </p:blipFill>
        <p:spPr bwMode="auto">
          <a:xfrm>
            <a:off x="228600" y="1066800"/>
            <a:ext cx="8762999" cy="54102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Yarn clearers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64</a:t>
            </a:fld>
            <a:endParaRPr lang="en-US"/>
          </a:p>
        </p:txBody>
      </p:sp>
      <p:pic>
        <p:nvPicPr>
          <p:cNvPr id="11267" name="Picture 3" descr="C:\Users\Alam\Desktop\Afroz\Image\mech clearer.png"/>
          <p:cNvPicPr>
            <a:picLocks noChangeAspect="1" noChangeArrowheads="1"/>
          </p:cNvPicPr>
          <p:nvPr/>
        </p:nvPicPr>
        <p:blipFill>
          <a:blip r:embed="rId2"/>
          <a:srcRect/>
          <a:stretch>
            <a:fillRect/>
          </a:stretch>
        </p:blipFill>
        <p:spPr bwMode="auto">
          <a:xfrm>
            <a:off x="228600" y="4191000"/>
            <a:ext cx="8763000" cy="2362200"/>
          </a:xfrm>
          <a:prstGeom prst="rect">
            <a:avLst/>
          </a:prstGeom>
          <a:noFill/>
        </p:spPr>
      </p:pic>
      <p:pic>
        <p:nvPicPr>
          <p:cNvPr id="11268" name="Picture 4" descr="C:\Users\Alam\Desktop\Afroz\Image\yarn clearing i.png"/>
          <p:cNvPicPr>
            <a:picLocks noChangeAspect="1" noChangeArrowheads="1"/>
          </p:cNvPicPr>
          <p:nvPr/>
        </p:nvPicPr>
        <p:blipFill>
          <a:blip r:embed="rId3"/>
          <a:srcRect/>
          <a:stretch>
            <a:fillRect/>
          </a:stretch>
        </p:blipFill>
        <p:spPr bwMode="auto">
          <a:xfrm>
            <a:off x="228600" y="1066800"/>
            <a:ext cx="8763000" cy="31242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Mechanical Yarn clearers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65</a:t>
            </a:fld>
            <a:endParaRPr lang="en-US"/>
          </a:p>
        </p:txBody>
      </p:sp>
      <p:pic>
        <p:nvPicPr>
          <p:cNvPr id="12291" name="Picture 3" descr="C:\Users\Alam\Desktop\Afroz\Image\mech clearer 1.png"/>
          <p:cNvPicPr>
            <a:picLocks noChangeAspect="1" noChangeArrowheads="1"/>
          </p:cNvPicPr>
          <p:nvPr/>
        </p:nvPicPr>
        <p:blipFill>
          <a:blip r:embed="rId2"/>
          <a:srcRect/>
          <a:stretch>
            <a:fillRect/>
          </a:stretch>
        </p:blipFill>
        <p:spPr bwMode="auto">
          <a:xfrm>
            <a:off x="228600" y="1114425"/>
            <a:ext cx="8686799" cy="5438775"/>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Mechanical Yarn clearers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66</a:t>
            </a:fld>
            <a:endParaRPr lang="en-US"/>
          </a:p>
        </p:txBody>
      </p:sp>
      <p:pic>
        <p:nvPicPr>
          <p:cNvPr id="1026" name="Picture 2" descr="C:\Users\Alam\Desktop\Afroz\Image\mech clearer 2.png"/>
          <p:cNvPicPr>
            <a:picLocks noChangeAspect="1" noChangeArrowheads="1"/>
          </p:cNvPicPr>
          <p:nvPr/>
        </p:nvPicPr>
        <p:blipFill>
          <a:blip r:embed="rId2"/>
          <a:srcRect/>
          <a:stretch>
            <a:fillRect/>
          </a:stretch>
        </p:blipFill>
        <p:spPr bwMode="auto">
          <a:xfrm>
            <a:off x="152400" y="1066800"/>
            <a:ext cx="8839200" cy="5410200"/>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electronic Yarn clearers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67</a:t>
            </a:fld>
            <a:endParaRPr lang="en-US"/>
          </a:p>
        </p:txBody>
      </p:sp>
      <p:sp>
        <p:nvSpPr>
          <p:cNvPr id="5" name="TextBox 4"/>
          <p:cNvSpPr txBox="1"/>
          <p:nvPr/>
        </p:nvSpPr>
        <p:spPr>
          <a:xfrm>
            <a:off x="304801" y="1143000"/>
            <a:ext cx="8686800" cy="3046988"/>
          </a:xfrm>
          <a:prstGeom prst="rect">
            <a:avLst/>
          </a:prstGeom>
          <a:noFill/>
        </p:spPr>
        <p:txBody>
          <a:bodyPr wrap="square" rtlCol="0">
            <a:spAutoFit/>
          </a:bodyPr>
          <a:lstStyle/>
          <a:p>
            <a:pPr algn="just"/>
            <a:r>
              <a:rPr lang="en-US" sz="2400" dirty="0" smtClean="0">
                <a:solidFill>
                  <a:srgbClr val="C00000"/>
                </a:solidFill>
                <a:latin typeface="Times New Roman" pitchFamily="18" charset="0"/>
                <a:cs typeface="Times New Roman" pitchFamily="18" charset="0"/>
              </a:rPr>
              <a:t>Electronic yarn clearers detect yarn faults using electronic principles and therefore are capable of eliminating a wider spectrum of yarn faults very efficiently.</a:t>
            </a:r>
          </a:p>
          <a:p>
            <a:pPr algn="just"/>
            <a:endParaRPr lang="en-US" sz="2400" dirty="0" smtClean="0">
              <a:solidFill>
                <a:srgbClr val="C00000"/>
              </a:solidFill>
              <a:latin typeface="Times New Roman" pitchFamily="18" charset="0"/>
              <a:cs typeface="Times New Roman" pitchFamily="18" charset="0"/>
            </a:endParaRPr>
          </a:p>
          <a:p>
            <a:pPr marL="342900" indent="-342900" algn="just">
              <a:buAutoNum type="arabicPeriod"/>
            </a:pPr>
            <a:r>
              <a:rPr lang="en-US" sz="2400" dirty="0" smtClean="0">
                <a:solidFill>
                  <a:srgbClr val="C00000"/>
                </a:solidFill>
                <a:latin typeface="Times New Roman" pitchFamily="18" charset="0"/>
                <a:cs typeface="Times New Roman" pitchFamily="18" charset="0"/>
              </a:rPr>
              <a:t>Capacitance type electronic yarn clearer</a:t>
            </a:r>
          </a:p>
          <a:p>
            <a:pPr marL="342900" indent="-342900" algn="just">
              <a:buAutoNum type="arabicPeriod"/>
            </a:pPr>
            <a:endParaRPr lang="en-US" sz="2400" dirty="0" smtClean="0">
              <a:solidFill>
                <a:srgbClr val="C00000"/>
              </a:solidFill>
              <a:latin typeface="Times New Roman" pitchFamily="18" charset="0"/>
              <a:cs typeface="Times New Roman" pitchFamily="18" charset="0"/>
            </a:endParaRPr>
          </a:p>
          <a:p>
            <a:pPr marL="342900" indent="-342900" algn="just">
              <a:buAutoNum type="arabicPeriod"/>
            </a:pPr>
            <a:r>
              <a:rPr lang="en-US" sz="2400" dirty="0" smtClean="0">
                <a:solidFill>
                  <a:srgbClr val="C00000"/>
                </a:solidFill>
                <a:latin typeface="Times New Roman" pitchFamily="18" charset="0"/>
                <a:cs typeface="Times New Roman" pitchFamily="18" charset="0"/>
              </a:rPr>
              <a:t>Optical type electronic yarn clearer </a:t>
            </a:r>
          </a:p>
          <a:p>
            <a:pPr algn="just"/>
            <a:r>
              <a:rPr lang="en-US" sz="2400" dirty="0" smtClean="0">
                <a:solidFill>
                  <a:srgbClr val="C00000"/>
                </a:solidFill>
                <a:latin typeface="Times New Roman" pitchFamily="18" charset="0"/>
                <a:cs typeface="Times New Roman" pitchFamily="18" charset="0"/>
              </a:rPr>
              <a:t> </a:t>
            </a:r>
            <a:endParaRPr lang="en-US" sz="2400" dirty="0">
              <a:solidFill>
                <a:srgbClr val="C00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fontScale="90000"/>
          </a:bodyPr>
          <a:lstStyle/>
          <a:p>
            <a:pPr algn="ctr"/>
            <a:r>
              <a:rPr lang="en-US" b="1" dirty="0" smtClean="0">
                <a:solidFill>
                  <a:srgbClr val="FF0000"/>
                </a:solidFill>
                <a:latin typeface="Times New Roman" pitchFamily="18" charset="0"/>
                <a:cs typeface="Times New Roman" pitchFamily="18" charset="0"/>
              </a:rPr>
              <a:t>Capacitance type Yarn clearers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68</a:t>
            </a:fld>
            <a:endParaRPr lang="en-US"/>
          </a:p>
        </p:txBody>
      </p:sp>
      <p:pic>
        <p:nvPicPr>
          <p:cNvPr id="2050" name="Picture 2" descr="C:\Users\Alam\Desktop\Afroz\Image\capacitance yarn clearer.png"/>
          <p:cNvPicPr>
            <a:picLocks noChangeAspect="1" noChangeArrowheads="1"/>
          </p:cNvPicPr>
          <p:nvPr/>
        </p:nvPicPr>
        <p:blipFill>
          <a:blip r:embed="rId2"/>
          <a:srcRect/>
          <a:stretch>
            <a:fillRect/>
          </a:stretch>
        </p:blipFill>
        <p:spPr bwMode="auto">
          <a:xfrm>
            <a:off x="228600" y="1143000"/>
            <a:ext cx="8762999" cy="5334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normAutofit/>
          </a:bodyPr>
          <a:lstStyle/>
          <a:p>
            <a:pPr algn="ctr"/>
            <a:r>
              <a:rPr lang="en-US" b="1" dirty="0" smtClean="0">
                <a:solidFill>
                  <a:srgbClr val="FF0000"/>
                </a:solidFill>
                <a:latin typeface="Times New Roman" pitchFamily="18" charset="0"/>
                <a:cs typeface="Times New Roman" pitchFamily="18" charset="0"/>
              </a:rPr>
              <a:t>optical type Yarn clearers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69</a:t>
            </a:fld>
            <a:endParaRPr lang="en-US"/>
          </a:p>
        </p:txBody>
      </p:sp>
      <p:pic>
        <p:nvPicPr>
          <p:cNvPr id="3074" name="Picture 2" descr="C:\Users\Alam\Desktop\Afroz\Image\yarn clearing 17.png"/>
          <p:cNvPicPr>
            <a:picLocks noChangeAspect="1" noChangeArrowheads="1"/>
          </p:cNvPicPr>
          <p:nvPr/>
        </p:nvPicPr>
        <p:blipFill>
          <a:blip r:embed="rId2"/>
          <a:srcRect/>
          <a:stretch>
            <a:fillRect/>
          </a:stretch>
        </p:blipFill>
        <p:spPr bwMode="auto">
          <a:xfrm>
            <a:off x="228600" y="1066800"/>
            <a:ext cx="8762999" cy="54102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pPr algn="ctr"/>
            <a:r>
              <a:rPr lang="en-US" sz="4400" dirty="0" smtClean="0">
                <a:solidFill>
                  <a:srgbClr val="FF0000"/>
                </a:solidFill>
                <a:latin typeface="Times New Roman" pitchFamily="18" charset="0"/>
                <a:cs typeface="Times New Roman" pitchFamily="18" charset="0"/>
              </a:rPr>
              <a:t>WINDING</a:t>
            </a:r>
            <a:endParaRPr lang="en-US" sz="4400" dirty="0">
              <a:solidFill>
                <a:srgbClr val="FF0000"/>
              </a:solidFill>
              <a:latin typeface="Times New Roman" pitchFamily="18" charset="0"/>
              <a:cs typeface="Times New Roman" pitchFamily="18" charset="0"/>
            </a:endParaRPr>
          </a:p>
        </p:txBody>
      </p:sp>
      <p:pic>
        <p:nvPicPr>
          <p:cNvPr id="3074" name="Picture 2" descr="C:\Users\Alam\Desktop\Afroz\Image\fig1.2.jpg"/>
          <p:cNvPicPr>
            <a:picLocks noGrp="1" noChangeAspect="1" noChangeArrowheads="1"/>
          </p:cNvPicPr>
          <p:nvPr>
            <p:ph idx="1"/>
          </p:nvPr>
        </p:nvPicPr>
        <p:blipFill>
          <a:blip r:embed="rId2"/>
          <a:srcRect/>
          <a:stretch>
            <a:fillRect/>
          </a:stretch>
        </p:blipFill>
        <p:spPr bwMode="auto">
          <a:xfrm>
            <a:off x="838200" y="3886200"/>
            <a:ext cx="3505200" cy="2362200"/>
          </a:xfrm>
          <a:prstGeom prst="rect">
            <a:avLst/>
          </a:prstGeom>
          <a:noFill/>
        </p:spPr>
      </p:pic>
      <p:sp>
        <p:nvSpPr>
          <p:cNvPr id="5" name="TextBox 4"/>
          <p:cNvSpPr txBox="1"/>
          <p:nvPr/>
        </p:nvSpPr>
        <p:spPr>
          <a:xfrm>
            <a:off x="4572000" y="5334000"/>
            <a:ext cx="4419600" cy="1200329"/>
          </a:xfrm>
          <a:prstGeom prst="rect">
            <a:avLst/>
          </a:prstGeom>
          <a:noFill/>
        </p:spPr>
        <p:txBody>
          <a:bodyPr wrap="square" rtlCol="0">
            <a:spAutoFit/>
          </a:bodyPr>
          <a:lstStyle/>
          <a:p>
            <a:pPr algn="just"/>
            <a:r>
              <a:rPr lang="en-US" sz="2400" dirty="0" smtClean="0">
                <a:solidFill>
                  <a:srgbClr val="C00000"/>
                </a:solidFill>
                <a:latin typeface="Times New Roman" pitchFamily="18" charset="0"/>
                <a:cs typeface="Times New Roman" pitchFamily="18" charset="0"/>
              </a:rPr>
              <a:t>From left to right: </a:t>
            </a:r>
            <a:r>
              <a:rPr lang="en-US" sz="2400" dirty="0" err="1" smtClean="0">
                <a:solidFill>
                  <a:srgbClr val="C00000"/>
                </a:solidFill>
                <a:latin typeface="Times New Roman" pitchFamily="18" charset="0"/>
                <a:cs typeface="Times New Roman" pitchFamily="18" charset="0"/>
              </a:rPr>
              <a:t>Ringframe</a:t>
            </a:r>
            <a:r>
              <a:rPr lang="en-US" sz="2400" dirty="0" smtClean="0">
                <a:solidFill>
                  <a:srgbClr val="C00000"/>
                </a:solidFill>
                <a:latin typeface="Times New Roman" pitchFamily="18" charset="0"/>
                <a:cs typeface="Times New Roman" pitchFamily="18" charset="0"/>
              </a:rPr>
              <a:t> bobbin or cop, Cone, Cheese and </a:t>
            </a:r>
            <a:r>
              <a:rPr lang="en-US" sz="2400" dirty="0" err="1" smtClean="0">
                <a:solidFill>
                  <a:srgbClr val="C00000"/>
                </a:solidFill>
                <a:latin typeface="Times New Roman" pitchFamily="18" charset="0"/>
                <a:cs typeface="Times New Roman" pitchFamily="18" charset="0"/>
              </a:rPr>
              <a:t>Pirn</a:t>
            </a:r>
            <a:endParaRPr lang="en-US" sz="2400" dirty="0">
              <a:solidFill>
                <a:srgbClr val="C00000"/>
              </a:solidFill>
              <a:latin typeface="Times New Roman" pitchFamily="18" charset="0"/>
              <a:cs typeface="Times New Roman" pitchFamily="18" charset="0"/>
            </a:endParaRPr>
          </a:p>
        </p:txBody>
      </p:sp>
      <p:pic>
        <p:nvPicPr>
          <p:cNvPr id="3075" name="Picture 3" descr="C:\Users\Alam\Desktop\Afroz\Image\small to big pkg.png"/>
          <p:cNvPicPr>
            <a:picLocks noChangeAspect="1" noChangeArrowheads="1"/>
          </p:cNvPicPr>
          <p:nvPr/>
        </p:nvPicPr>
        <p:blipFill>
          <a:blip r:embed="rId3"/>
          <a:srcRect/>
          <a:stretch>
            <a:fillRect/>
          </a:stretch>
        </p:blipFill>
        <p:spPr bwMode="auto">
          <a:xfrm>
            <a:off x="1600200" y="1173162"/>
            <a:ext cx="6096000" cy="2560638"/>
          </a:xfrm>
          <a:prstGeom prst="rect">
            <a:avLst/>
          </a:prstGeom>
          <a:noFill/>
        </p:spPr>
      </p:pic>
      <p:sp>
        <p:nvSpPr>
          <p:cNvPr id="6" name="Slide Number Placeholder 5"/>
          <p:cNvSpPr>
            <a:spLocks noGrp="1"/>
          </p:cNvSpPr>
          <p:nvPr>
            <p:ph type="sldNum" sz="quarter" idx="12"/>
          </p:nvPr>
        </p:nvSpPr>
        <p:spPr/>
        <p:txBody>
          <a:bodyPr/>
          <a:lstStyle/>
          <a:p>
            <a:fld id="{33E69B45-DD76-46A0-A1A3-5414E546F8F6}" type="slidenum">
              <a:rPr lang="en-US" smtClean="0"/>
              <a:pPr/>
              <a:t>7</a:t>
            </a:fld>
            <a:endParaRPr lang="en-US"/>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686800" cy="841248"/>
          </a:xfrm>
        </p:spPr>
        <p:txBody>
          <a:bodyPr>
            <a:normAutofit fontScale="90000"/>
          </a:bodyPr>
          <a:lstStyle/>
          <a:p>
            <a:r>
              <a:rPr lang="en-US" sz="2800" b="1" dirty="0" smtClean="0">
                <a:solidFill>
                  <a:srgbClr val="FF0000"/>
                </a:solidFill>
                <a:latin typeface="Times New Roman" pitchFamily="18" charset="0"/>
                <a:cs typeface="Times New Roman" pitchFamily="18" charset="0"/>
              </a:rPr>
              <a:t>Yarn clearing efficiency of </a:t>
            </a:r>
            <a:r>
              <a:rPr lang="en-US" sz="2800" b="1" dirty="0" err="1" smtClean="0">
                <a:solidFill>
                  <a:srgbClr val="FF0000"/>
                </a:solidFill>
                <a:latin typeface="Times New Roman" pitchFamily="18" charset="0"/>
                <a:cs typeface="Times New Roman" pitchFamily="18" charset="0"/>
              </a:rPr>
              <a:t>slub</a:t>
            </a:r>
            <a:r>
              <a:rPr lang="en-US" sz="2800" b="1" dirty="0" smtClean="0">
                <a:solidFill>
                  <a:srgbClr val="FF0000"/>
                </a:solidFill>
                <a:latin typeface="Times New Roman" pitchFamily="18" charset="0"/>
                <a:cs typeface="Times New Roman" pitchFamily="18" charset="0"/>
              </a:rPr>
              <a:t> catchers</a:t>
            </a:r>
            <a:endParaRPr lang="en-US" sz="2800"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70</a:t>
            </a:fld>
            <a:endParaRPr lang="en-US"/>
          </a:p>
        </p:txBody>
      </p:sp>
      <p:pic>
        <p:nvPicPr>
          <p:cNvPr id="11266" name="Picture 2" descr="C:\Users\Alam\Desktop\Afroz\Image\yarn clearing 4.png"/>
          <p:cNvPicPr>
            <a:picLocks noChangeAspect="1" noChangeArrowheads="1"/>
          </p:cNvPicPr>
          <p:nvPr/>
        </p:nvPicPr>
        <p:blipFill>
          <a:blip r:embed="rId2"/>
          <a:srcRect/>
          <a:stretch>
            <a:fillRect/>
          </a:stretch>
        </p:blipFill>
        <p:spPr bwMode="auto">
          <a:xfrm>
            <a:off x="228600" y="1143000"/>
            <a:ext cx="8763000" cy="4191000"/>
          </a:xfrm>
          <a:prstGeom prst="rect">
            <a:avLst/>
          </a:prstGeom>
          <a:noFill/>
        </p:spPr>
      </p:pic>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71</a:t>
            </a:fld>
            <a:endParaRPr lang="en-US"/>
          </a:p>
        </p:txBody>
      </p:sp>
      <p:pic>
        <p:nvPicPr>
          <p:cNvPr id="4098" name="Picture 2" descr="C:\Users\Alam\Desktop\Afroz\Image\package defect.png"/>
          <p:cNvPicPr>
            <a:picLocks noChangeAspect="1" noChangeArrowheads="1"/>
          </p:cNvPicPr>
          <p:nvPr/>
        </p:nvPicPr>
        <p:blipFill>
          <a:blip r:embed="rId2"/>
          <a:srcRect/>
          <a:stretch>
            <a:fillRect/>
          </a:stretch>
        </p:blipFill>
        <p:spPr bwMode="auto">
          <a:xfrm>
            <a:off x="304800" y="1104900"/>
            <a:ext cx="8686799" cy="1943100"/>
          </a:xfrm>
          <a:prstGeom prst="rect">
            <a:avLst/>
          </a:prstGeom>
          <a:noFill/>
        </p:spPr>
      </p:pic>
      <p:pic>
        <p:nvPicPr>
          <p:cNvPr id="4099" name="Picture 3" descr="C:\Users\Alam\Desktop\Afroz\Image\package defect 1.png"/>
          <p:cNvPicPr>
            <a:picLocks noChangeAspect="1" noChangeArrowheads="1"/>
          </p:cNvPicPr>
          <p:nvPr/>
        </p:nvPicPr>
        <p:blipFill>
          <a:blip r:embed="rId3"/>
          <a:srcRect/>
          <a:stretch>
            <a:fillRect/>
          </a:stretch>
        </p:blipFill>
        <p:spPr bwMode="auto">
          <a:xfrm>
            <a:off x="457200" y="3352800"/>
            <a:ext cx="2971800" cy="3048000"/>
          </a:xfrm>
          <a:prstGeom prst="rect">
            <a:avLst/>
          </a:prstGeom>
          <a:noFill/>
        </p:spPr>
      </p:pic>
      <p:pic>
        <p:nvPicPr>
          <p:cNvPr id="4100" name="Picture 4" descr="C:\Users\Alam\Desktop\Afroz\Image\package defect 10.png"/>
          <p:cNvPicPr>
            <a:picLocks noChangeAspect="1" noChangeArrowheads="1"/>
          </p:cNvPicPr>
          <p:nvPr/>
        </p:nvPicPr>
        <p:blipFill>
          <a:blip r:embed="rId4"/>
          <a:srcRect/>
          <a:stretch>
            <a:fillRect/>
          </a:stretch>
        </p:blipFill>
        <p:spPr bwMode="auto">
          <a:xfrm>
            <a:off x="4800600" y="3276600"/>
            <a:ext cx="3352799" cy="3124200"/>
          </a:xfrm>
          <a:prstGeom prst="rect">
            <a:avLst/>
          </a:prstGeom>
          <a:noFill/>
        </p:spPr>
      </p:pic>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72</a:t>
            </a:fld>
            <a:endParaRPr lang="en-US"/>
          </a:p>
        </p:txBody>
      </p:sp>
      <p:pic>
        <p:nvPicPr>
          <p:cNvPr id="5122" name="Picture 2" descr="C:\Users\Alam\Desktop\Afroz\Image\package defect 2.png"/>
          <p:cNvPicPr>
            <a:picLocks noChangeAspect="1" noChangeArrowheads="1"/>
          </p:cNvPicPr>
          <p:nvPr/>
        </p:nvPicPr>
        <p:blipFill>
          <a:blip r:embed="rId2"/>
          <a:srcRect/>
          <a:stretch>
            <a:fillRect/>
          </a:stretch>
        </p:blipFill>
        <p:spPr bwMode="auto">
          <a:xfrm>
            <a:off x="304800" y="1066800"/>
            <a:ext cx="8686800" cy="2133600"/>
          </a:xfrm>
          <a:prstGeom prst="rect">
            <a:avLst/>
          </a:prstGeom>
          <a:noFill/>
        </p:spPr>
      </p:pic>
      <p:pic>
        <p:nvPicPr>
          <p:cNvPr id="5123" name="Picture 3" descr="C:\Users\Alam\Desktop\Afroz\Image\ribboning.png"/>
          <p:cNvPicPr>
            <a:picLocks noChangeAspect="1" noChangeArrowheads="1"/>
          </p:cNvPicPr>
          <p:nvPr/>
        </p:nvPicPr>
        <p:blipFill>
          <a:blip r:embed="rId3"/>
          <a:srcRect/>
          <a:stretch>
            <a:fillRect/>
          </a:stretch>
        </p:blipFill>
        <p:spPr bwMode="auto">
          <a:xfrm>
            <a:off x="2514600" y="3352800"/>
            <a:ext cx="4343400" cy="3200399"/>
          </a:xfrm>
          <a:prstGeom prst="rect">
            <a:avLst/>
          </a:prstGeom>
          <a:noFill/>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73</a:t>
            </a:fld>
            <a:endParaRPr lang="en-US"/>
          </a:p>
        </p:txBody>
      </p:sp>
      <p:pic>
        <p:nvPicPr>
          <p:cNvPr id="6146" name="Picture 2" descr="C:\Users\Alam\Desktop\Afroz\Image\soft package.png"/>
          <p:cNvPicPr>
            <a:picLocks noChangeAspect="1" noChangeArrowheads="1"/>
          </p:cNvPicPr>
          <p:nvPr/>
        </p:nvPicPr>
        <p:blipFill>
          <a:blip r:embed="rId2"/>
          <a:srcRect/>
          <a:stretch>
            <a:fillRect/>
          </a:stretch>
        </p:blipFill>
        <p:spPr bwMode="auto">
          <a:xfrm>
            <a:off x="228600" y="1143000"/>
            <a:ext cx="8686800" cy="1981200"/>
          </a:xfrm>
          <a:prstGeom prst="rect">
            <a:avLst/>
          </a:prstGeom>
          <a:noFill/>
        </p:spPr>
      </p:pic>
      <p:pic>
        <p:nvPicPr>
          <p:cNvPr id="6147" name="Picture 3" descr="C:\Users\Alam\Desktop\Afroz\Image\package defect 3.png"/>
          <p:cNvPicPr>
            <a:picLocks noChangeAspect="1" noChangeArrowheads="1"/>
          </p:cNvPicPr>
          <p:nvPr/>
        </p:nvPicPr>
        <p:blipFill>
          <a:blip r:embed="rId3"/>
          <a:srcRect/>
          <a:stretch>
            <a:fillRect/>
          </a:stretch>
        </p:blipFill>
        <p:spPr bwMode="auto">
          <a:xfrm>
            <a:off x="2514600" y="3130550"/>
            <a:ext cx="4191000" cy="3651250"/>
          </a:xfrm>
          <a:prstGeom prst="rect">
            <a:avLst/>
          </a:prstGeom>
          <a:noFill/>
        </p:spPr>
      </p:pic>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74</a:t>
            </a:fld>
            <a:endParaRPr lang="en-US"/>
          </a:p>
        </p:txBody>
      </p:sp>
      <p:pic>
        <p:nvPicPr>
          <p:cNvPr id="7170" name="Picture 2" descr="C:\Users\Alam\Desktop\Afroz\Image\package defect 4i.png"/>
          <p:cNvPicPr>
            <a:picLocks noChangeAspect="1" noChangeArrowheads="1"/>
          </p:cNvPicPr>
          <p:nvPr/>
        </p:nvPicPr>
        <p:blipFill>
          <a:blip r:embed="rId2"/>
          <a:srcRect/>
          <a:stretch>
            <a:fillRect/>
          </a:stretch>
        </p:blipFill>
        <p:spPr bwMode="auto">
          <a:xfrm>
            <a:off x="228600" y="1143000"/>
            <a:ext cx="8763000" cy="1905000"/>
          </a:xfrm>
          <a:prstGeom prst="rect">
            <a:avLst/>
          </a:prstGeom>
          <a:noFill/>
        </p:spPr>
      </p:pic>
      <p:pic>
        <p:nvPicPr>
          <p:cNvPr id="7171" name="Picture 3" descr="C:\Users\Alam\Desktop\Afroz\Image\package defect 4.png"/>
          <p:cNvPicPr>
            <a:picLocks noChangeAspect="1" noChangeArrowheads="1"/>
          </p:cNvPicPr>
          <p:nvPr/>
        </p:nvPicPr>
        <p:blipFill>
          <a:blip r:embed="rId3"/>
          <a:srcRect/>
          <a:stretch>
            <a:fillRect/>
          </a:stretch>
        </p:blipFill>
        <p:spPr bwMode="auto">
          <a:xfrm>
            <a:off x="2971801" y="3116263"/>
            <a:ext cx="3200400" cy="3360737"/>
          </a:xfrm>
          <a:prstGeom prst="rect">
            <a:avLst/>
          </a:prstGeom>
          <a:noFill/>
        </p:spPr>
      </p:pic>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75</a:t>
            </a:fld>
            <a:endParaRPr lang="en-US"/>
          </a:p>
        </p:txBody>
      </p:sp>
      <p:pic>
        <p:nvPicPr>
          <p:cNvPr id="8194" name="Picture 2" descr="C:\Users\Alam\Desktop\Afroz\Image\package defect 5.png"/>
          <p:cNvPicPr>
            <a:picLocks noChangeAspect="1" noChangeArrowheads="1"/>
          </p:cNvPicPr>
          <p:nvPr/>
        </p:nvPicPr>
        <p:blipFill>
          <a:blip r:embed="rId2"/>
          <a:srcRect/>
          <a:stretch>
            <a:fillRect/>
          </a:stretch>
        </p:blipFill>
        <p:spPr bwMode="auto">
          <a:xfrm>
            <a:off x="152400" y="1143000"/>
            <a:ext cx="8839199" cy="1676400"/>
          </a:xfrm>
          <a:prstGeom prst="rect">
            <a:avLst/>
          </a:prstGeom>
          <a:noFill/>
        </p:spPr>
      </p:pic>
      <p:pic>
        <p:nvPicPr>
          <p:cNvPr id="8195" name="Picture 3" descr="C:\Users\Alam\Desktop\Afroz\Image\package defect 6.png"/>
          <p:cNvPicPr>
            <a:picLocks noChangeAspect="1" noChangeArrowheads="1"/>
          </p:cNvPicPr>
          <p:nvPr/>
        </p:nvPicPr>
        <p:blipFill>
          <a:blip r:embed="rId3"/>
          <a:srcRect/>
          <a:stretch>
            <a:fillRect/>
          </a:stretch>
        </p:blipFill>
        <p:spPr bwMode="auto">
          <a:xfrm>
            <a:off x="3233738" y="3032125"/>
            <a:ext cx="2674937" cy="3597275"/>
          </a:xfrm>
          <a:prstGeom prst="rect">
            <a:avLst/>
          </a:prstGeom>
          <a:noFill/>
        </p:spPr>
      </p:pic>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76</a:t>
            </a:fld>
            <a:endParaRPr lang="en-US"/>
          </a:p>
        </p:txBody>
      </p:sp>
      <p:pic>
        <p:nvPicPr>
          <p:cNvPr id="9218" name="Picture 2" descr="C:\Users\Alam\Desktop\Afroz\Image\package defect i.png"/>
          <p:cNvPicPr>
            <a:picLocks noChangeAspect="1" noChangeArrowheads="1"/>
          </p:cNvPicPr>
          <p:nvPr/>
        </p:nvPicPr>
        <p:blipFill>
          <a:blip r:embed="rId2"/>
          <a:srcRect/>
          <a:stretch>
            <a:fillRect/>
          </a:stretch>
        </p:blipFill>
        <p:spPr bwMode="auto">
          <a:xfrm>
            <a:off x="304800" y="1143000"/>
            <a:ext cx="8610599" cy="1828800"/>
          </a:xfrm>
          <a:prstGeom prst="rect">
            <a:avLst/>
          </a:prstGeom>
          <a:noFill/>
        </p:spPr>
      </p:pic>
      <p:pic>
        <p:nvPicPr>
          <p:cNvPr id="9219" name="Picture 3" descr="C:\Users\Alam\Desktop\Afroz\Image\package defect 7.png"/>
          <p:cNvPicPr>
            <a:picLocks noChangeAspect="1" noChangeArrowheads="1"/>
          </p:cNvPicPr>
          <p:nvPr/>
        </p:nvPicPr>
        <p:blipFill>
          <a:blip r:embed="rId3"/>
          <a:srcRect/>
          <a:stretch>
            <a:fillRect/>
          </a:stretch>
        </p:blipFill>
        <p:spPr bwMode="auto">
          <a:xfrm>
            <a:off x="3168650" y="3062287"/>
            <a:ext cx="2805113" cy="3567113"/>
          </a:xfrm>
          <a:prstGeom prst="rect">
            <a:avLst/>
          </a:prstGeom>
          <a:noFill/>
        </p:spPr>
      </p:pic>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152400"/>
            <a:ext cx="8686800" cy="841248"/>
          </a:xfrm>
        </p:spPr>
        <p:txBody>
          <a:bodyPr/>
          <a:lstStyle/>
          <a:p>
            <a:pPr algn="ctr"/>
            <a:r>
              <a:rPr lang="en-US" b="1" dirty="0" smtClean="0">
                <a:solidFill>
                  <a:srgbClr val="FF0000"/>
                </a:solidFill>
                <a:latin typeface="Times New Roman" pitchFamily="18" charset="0"/>
                <a:cs typeface="Times New Roman" pitchFamily="18" charset="0"/>
              </a:rPr>
              <a:t>Wound package defects</a:t>
            </a:r>
            <a:endParaRPr lang="en-US" b="1" dirty="0">
              <a:solidFill>
                <a:srgbClr val="FF0000"/>
              </a:solidFill>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3E69B45-DD76-46A0-A1A3-5414E546F8F6}" type="slidenum">
              <a:rPr lang="en-US" smtClean="0"/>
              <a:pPr/>
              <a:t>77</a:t>
            </a:fld>
            <a:endParaRPr lang="en-US"/>
          </a:p>
        </p:txBody>
      </p:sp>
      <p:pic>
        <p:nvPicPr>
          <p:cNvPr id="10242" name="Picture 2" descr="C:\Users\Alam\Desktop\Afroz\Image\package defect 8.png"/>
          <p:cNvPicPr>
            <a:picLocks noChangeAspect="1" noChangeArrowheads="1"/>
          </p:cNvPicPr>
          <p:nvPr/>
        </p:nvPicPr>
        <p:blipFill>
          <a:blip r:embed="rId2"/>
          <a:srcRect/>
          <a:stretch>
            <a:fillRect/>
          </a:stretch>
        </p:blipFill>
        <p:spPr bwMode="auto">
          <a:xfrm>
            <a:off x="228600" y="1143000"/>
            <a:ext cx="8763000" cy="1752600"/>
          </a:xfrm>
          <a:prstGeom prst="rect">
            <a:avLst/>
          </a:prstGeom>
          <a:noFill/>
        </p:spPr>
      </p:pic>
      <p:pic>
        <p:nvPicPr>
          <p:cNvPr id="10243" name="Picture 3" descr="C:\Users\Alam\Desktop\Afroz\Image\package defect 9.png"/>
          <p:cNvPicPr>
            <a:picLocks noChangeAspect="1" noChangeArrowheads="1"/>
          </p:cNvPicPr>
          <p:nvPr/>
        </p:nvPicPr>
        <p:blipFill>
          <a:blip r:embed="rId3"/>
          <a:srcRect/>
          <a:stretch>
            <a:fillRect/>
          </a:stretch>
        </p:blipFill>
        <p:spPr bwMode="auto">
          <a:xfrm>
            <a:off x="3435350" y="3198813"/>
            <a:ext cx="2271713" cy="3125787"/>
          </a:xfrm>
          <a:prstGeom prst="rect">
            <a:avLst/>
          </a:prstGeom>
          <a:noFill/>
        </p:spPr>
      </p:pic>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86800" cy="838200"/>
          </a:xfrm>
        </p:spPr>
        <p:txBody>
          <a:bodyPr/>
          <a:lstStyle/>
          <a:p>
            <a:pPr algn="ctr"/>
            <a:r>
              <a:rPr lang="en-US" b="1" dirty="0" smtClean="0">
                <a:solidFill>
                  <a:srgbClr val="FF0000"/>
                </a:solidFill>
                <a:latin typeface="Times New Roman" pitchFamily="18" charset="0"/>
                <a:cs typeface="Times New Roman" pitchFamily="18" charset="0"/>
              </a:rPr>
              <a:t>references</a:t>
            </a:r>
            <a:endParaRPr lang="en-US" b="1"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304800" y="1143000"/>
            <a:ext cx="8686800" cy="5257800"/>
          </a:xfrm>
        </p:spPr>
        <p:txBody>
          <a:bodyPr/>
          <a:lstStyle/>
          <a:p>
            <a:pPr algn="just">
              <a:buFont typeface="Wingdings" pitchFamily="2" charset="2"/>
              <a:buChar char="§"/>
            </a:pPr>
            <a:r>
              <a:rPr lang="en-US" dirty="0" smtClean="0">
                <a:latin typeface="Times New Roman" pitchFamily="18" charset="0"/>
                <a:cs typeface="Times New Roman" pitchFamily="18" charset="0"/>
              </a:rPr>
              <a:t>Weaving Preparation Technology by Dr. </a:t>
            </a:r>
            <a:r>
              <a:rPr lang="en-US" dirty="0" err="1" smtClean="0">
                <a:latin typeface="Times New Roman" pitchFamily="18" charset="0"/>
                <a:cs typeface="Times New Roman" pitchFamily="18" charset="0"/>
              </a:rPr>
              <a:t>N.Gokarneshan</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Fundamentals of Yarn Winding by </a:t>
            </a:r>
            <a:r>
              <a:rPr lang="en-US" dirty="0" err="1" smtClean="0">
                <a:latin typeface="Times New Roman" pitchFamily="18" charset="0"/>
                <a:cs typeface="Times New Roman" pitchFamily="18" charset="0"/>
              </a:rPr>
              <a:t>Milind</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Koranne</a:t>
            </a:r>
            <a:endParaRPr lang="en-US" dirty="0" smtClean="0">
              <a:latin typeface="Times New Roman" pitchFamily="18" charset="0"/>
              <a:cs typeface="Times New Roman" pitchFamily="18" charset="0"/>
            </a:endParaRPr>
          </a:p>
          <a:p>
            <a:pPr algn="just">
              <a:buFont typeface="Wingdings" pitchFamily="2" charset="2"/>
              <a:buChar char="§"/>
            </a:pPr>
            <a:r>
              <a:rPr lang="en-US" dirty="0" smtClean="0">
                <a:latin typeface="Times New Roman" pitchFamily="18" charset="0"/>
                <a:cs typeface="Times New Roman" pitchFamily="18" charset="0"/>
              </a:rPr>
              <a:t>Industrial Practices in Weaving Preparatory by Dr. </a:t>
            </a:r>
            <a:r>
              <a:rPr lang="en-US" dirty="0" err="1" smtClean="0">
                <a:latin typeface="Times New Roman" pitchFamily="18" charset="0"/>
                <a:cs typeface="Times New Roman" pitchFamily="18" charset="0"/>
              </a:rPr>
              <a:t>Mukesh</a:t>
            </a:r>
            <a:r>
              <a:rPr lang="en-US" dirty="0" smtClean="0">
                <a:latin typeface="Times New Roman" pitchFamily="18" charset="0"/>
                <a:cs typeface="Times New Roman" pitchFamily="18" charset="0"/>
              </a:rPr>
              <a:t> Kumar Singh</a:t>
            </a:r>
          </a:p>
          <a:p>
            <a:pPr algn="just">
              <a:buFont typeface="Wingdings" pitchFamily="2" charset="2"/>
              <a:buChar char="§"/>
            </a:pPr>
            <a:r>
              <a:rPr lang="en-US" smtClean="0">
                <a:latin typeface="Times New Roman" pitchFamily="18" charset="0"/>
                <a:cs typeface="Times New Roman" pitchFamily="18" charset="0"/>
              </a:rPr>
              <a:t>Fabric </a:t>
            </a:r>
            <a:r>
              <a:rPr lang="en-US" dirty="0" smtClean="0">
                <a:latin typeface="Times New Roman" pitchFamily="18" charset="0"/>
                <a:cs typeface="Times New Roman" pitchFamily="18" charset="0"/>
              </a:rPr>
              <a:t>Manufacturing-I, NPTEL, IITD </a:t>
            </a:r>
          </a:p>
          <a:p>
            <a:pPr algn="just">
              <a:buFont typeface="Wingdings" pitchFamily="2" charset="2"/>
              <a:buChar char="§"/>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78</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686800" cy="838200"/>
          </a:xfrm>
        </p:spPr>
        <p:txBody>
          <a:bodyPr>
            <a:normAutofit/>
          </a:bodyPr>
          <a:lstStyle/>
          <a:p>
            <a:pPr algn="ctr"/>
            <a:r>
              <a:rPr lang="en-US" sz="4400" dirty="0" smtClean="0">
                <a:solidFill>
                  <a:srgbClr val="FF0000"/>
                </a:solidFill>
                <a:latin typeface="Times New Roman" pitchFamily="18" charset="0"/>
                <a:cs typeface="Times New Roman" pitchFamily="18" charset="0"/>
              </a:rPr>
              <a:t>Objectionable faults</a:t>
            </a:r>
            <a:endParaRPr lang="en-US" sz="4400" dirty="0">
              <a:solidFill>
                <a:srgbClr val="FF0000"/>
              </a:solidFill>
              <a:latin typeface="Times New Roman" pitchFamily="18" charset="0"/>
              <a:cs typeface="Times New Roman" pitchFamily="18" charset="0"/>
            </a:endParaRPr>
          </a:p>
        </p:txBody>
      </p:sp>
      <p:pic>
        <p:nvPicPr>
          <p:cNvPr id="5122" name="Picture 2" descr="C:\Users\Alam\Desktop\Afroz\Image\objectionable faults.png"/>
          <p:cNvPicPr>
            <a:picLocks noChangeAspect="1" noChangeArrowheads="1"/>
          </p:cNvPicPr>
          <p:nvPr/>
        </p:nvPicPr>
        <p:blipFill>
          <a:blip r:embed="rId2"/>
          <a:srcRect/>
          <a:stretch>
            <a:fillRect/>
          </a:stretch>
        </p:blipFill>
        <p:spPr bwMode="auto">
          <a:xfrm>
            <a:off x="228600" y="1295400"/>
            <a:ext cx="8763000" cy="5486400"/>
          </a:xfrm>
          <a:prstGeom prst="rect">
            <a:avLst/>
          </a:prstGeom>
          <a:noFill/>
        </p:spPr>
      </p:pic>
      <p:sp>
        <p:nvSpPr>
          <p:cNvPr id="4" name="Slide Number Placeholder 3"/>
          <p:cNvSpPr>
            <a:spLocks noGrp="1"/>
          </p:cNvSpPr>
          <p:nvPr>
            <p:ph type="sldNum" sz="quarter" idx="12"/>
          </p:nvPr>
        </p:nvSpPr>
        <p:spPr/>
        <p:txBody>
          <a:bodyPr/>
          <a:lstStyle/>
          <a:p>
            <a:fld id="{33E69B45-DD76-46A0-A1A3-5414E546F8F6}"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686800" cy="838200"/>
          </a:xfrm>
        </p:spPr>
        <p:txBody>
          <a:bodyPr>
            <a:noAutofit/>
          </a:bodyPr>
          <a:lstStyle/>
          <a:p>
            <a:pPr algn="ctr"/>
            <a:r>
              <a:rPr lang="en-US" dirty="0" smtClean="0">
                <a:solidFill>
                  <a:srgbClr val="FF0000"/>
                </a:solidFill>
                <a:latin typeface="Times New Roman" pitchFamily="18" charset="0"/>
                <a:cs typeface="Times New Roman" pitchFamily="18" charset="0"/>
              </a:rPr>
              <a:t/>
            </a:r>
            <a:br>
              <a:rPr lang="en-US" dirty="0" smtClean="0">
                <a:solidFill>
                  <a:srgbClr val="FF0000"/>
                </a:solidFill>
                <a:latin typeface="Times New Roman" pitchFamily="18" charset="0"/>
                <a:cs typeface="Times New Roman" pitchFamily="18" charset="0"/>
              </a:rPr>
            </a:br>
            <a:r>
              <a:rPr lang="en-US" dirty="0" smtClean="0">
                <a:solidFill>
                  <a:srgbClr val="FF0000"/>
                </a:solidFill>
                <a:latin typeface="Times New Roman" pitchFamily="18" charset="0"/>
                <a:cs typeface="Times New Roman" pitchFamily="18" charset="0"/>
              </a:rPr>
              <a:t>Basics of package building  </a:t>
            </a:r>
            <a:br>
              <a:rPr lang="en-US" dirty="0" smtClean="0">
                <a:solidFill>
                  <a:srgbClr val="FF0000"/>
                </a:solidFill>
                <a:latin typeface="Times New Roman" pitchFamily="18" charset="0"/>
                <a:cs typeface="Times New Roman" pitchFamily="18" charset="0"/>
              </a:rPr>
            </a:br>
            <a:endParaRPr lang="en-US"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52400" y="1554162"/>
            <a:ext cx="8915400" cy="4525963"/>
          </a:xfrm>
        </p:spPr>
        <p:txBody>
          <a:bodyPr/>
          <a:lstStyle/>
          <a:p>
            <a:pPr algn="just">
              <a:buNone/>
            </a:pPr>
            <a:r>
              <a:rPr lang="en-US" sz="2800" dirty="0" smtClean="0">
                <a:solidFill>
                  <a:schemeClr val="accent3"/>
                </a:solidFill>
                <a:latin typeface="Times New Roman" pitchFamily="18" charset="0"/>
                <a:cs typeface="Times New Roman" pitchFamily="18" charset="0"/>
              </a:rPr>
              <a:t>Two basic motions are required for effective winding :-</a:t>
            </a:r>
          </a:p>
          <a:p>
            <a:pPr algn="just">
              <a:buFont typeface="Wingdings" pitchFamily="2" charset="2"/>
              <a:buChar char="§"/>
            </a:pPr>
            <a:r>
              <a:rPr lang="en-US" sz="2800" dirty="0" smtClean="0">
                <a:solidFill>
                  <a:srgbClr val="C00000"/>
                </a:solidFill>
                <a:latin typeface="Times New Roman" pitchFamily="18" charset="0"/>
                <a:cs typeface="Times New Roman" pitchFamily="18" charset="0"/>
              </a:rPr>
              <a:t>First, the rotational motion of the package, on which the yarn is being wound</a:t>
            </a:r>
          </a:p>
          <a:p>
            <a:pPr algn="just">
              <a:buFont typeface="Wingdings" pitchFamily="2" charset="2"/>
              <a:buChar char="§"/>
            </a:pPr>
            <a:endParaRPr lang="en-US" sz="2800" dirty="0" smtClean="0">
              <a:solidFill>
                <a:srgbClr val="C00000"/>
              </a:solidFill>
              <a:latin typeface="Times New Roman" pitchFamily="18" charset="0"/>
              <a:cs typeface="Times New Roman" pitchFamily="18" charset="0"/>
            </a:endParaRPr>
          </a:p>
          <a:p>
            <a:pPr algn="just">
              <a:buFont typeface="Wingdings" pitchFamily="2" charset="2"/>
              <a:buChar char="§"/>
            </a:pPr>
            <a:r>
              <a:rPr lang="en-US" sz="2800" dirty="0" smtClean="0">
                <a:solidFill>
                  <a:srgbClr val="C00000"/>
                </a:solidFill>
                <a:latin typeface="Times New Roman" pitchFamily="18" charset="0"/>
                <a:cs typeface="Times New Roman" pitchFamily="18" charset="0"/>
              </a:rPr>
              <a:t>Second, the traverse motion is requited so that the entire width of the package is used for winding </a:t>
            </a:r>
            <a:endParaRPr lang="en-US" sz="2800"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3E69B45-DD76-46A0-A1A3-5414E546F8F6}"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4534</TotalTime>
  <Words>964</Words>
  <Application>Microsoft Office PowerPoint</Application>
  <PresentationFormat>On-screen Show (4:3)</PresentationFormat>
  <Paragraphs>284</Paragraphs>
  <Slides>78</Slides>
  <Notes>1</Notes>
  <HiddenSlides>0</HiddenSlides>
  <MMClips>0</MMClips>
  <ScaleCrop>false</ScaleCrop>
  <HeadingPairs>
    <vt:vector size="4" baseType="variant">
      <vt:variant>
        <vt:lpstr>Theme</vt:lpstr>
      </vt:variant>
      <vt:variant>
        <vt:i4>1</vt:i4>
      </vt:variant>
      <vt:variant>
        <vt:lpstr>Slide Titles</vt:lpstr>
      </vt:variant>
      <vt:variant>
        <vt:i4>78</vt:i4>
      </vt:variant>
    </vt:vector>
  </HeadingPairs>
  <TitlesOfParts>
    <vt:vector size="79" baseType="lpstr">
      <vt:lpstr>Trek</vt:lpstr>
      <vt:lpstr>YARN Preparation </vt:lpstr>
      <vt:lpstr>Introduction</vt:lpstr>
      <vt:lpstr>weaving </vt:lpstr>
      <vt:lpstr>warp preparation for weaving </vt:lpstr>
      <vt:lpstr>weft preparation for weaving </vt:lpstr>
      <vt:lpstr>WINDING</vt:lpstr>
      <vt:lpstr>WINDING</vt:lpstr>
      <vt:lpstr>Objectionable faults</vt:lpstr>
      <vt:lpstr> Basics of package building   </vt:lpstr>
      <vt:lpstr>Types of Wound Packages</vt:lpstr>
      <vt:lpstr>Parallel wound package </vt:lpstr>
      <vt:lpstr>Nearly parallel wound package</vt:lpstr>
      <vt:lpstr>Cross wound package</vt:lpstr>
      <vt:lpstr>  Important Definitions in Winding  </vt:lpstr>
      <vt:lpstr>  Important Definitions in Winding  </vt:lpstr>
      <vt:lpstr>  Important Definitions in Winding  </vt:lpstr>
      <vt:lpstr>  Important Definitions in Winding  </vt:lpstr>
      <vt:lpstr>Types of winds in cone/cheese winding</vt:lpstr>
      <vt:lpstr>Types of winds in cone/cheese winding</vt:lpstr>
      <vt:lpstr>Classification of winding machine</vt:lpstr>
      <vt:lpstr>Classification of winding machine</vt:lpstr>
      <vt:lpstr>Drum driven or random winding</vt:lpstr>
      <vt:lpstr>Drum driven or random winding</vt:lpstr>
      <vt:lpstr>Drum driven or random winding</vt:lpstr>
      <vt:lpstr>Drum driven or random winding</vt:lpstr>
      <vt:lpstr>Passage of material on random winding machine</vt:lpstr>
      <vt:lpstr>Machine Description</vt:lpstr>
      <vt:lpstr>Characteristics of Drum winding</vt:lpstr>
      <vt:lpstr>Characteristics of Drum winding</vt:lpstr>
      <vt:lpstr>Characteristics of drum winding</vt:lpstr>
      <vt:lpstr>Characteristics of random winding</vt:lpstr>
      <vt:lpstr>Package Characteristics of random winding</vt:lpstr>
      <vt:lpstr>Package Characteristics of random winding</vt:lpstr>
      <vt:lpstr>Merits and demerits of random winding</vt:lpstr>
      <vt:lpstr>Merits and demerits of random winding</vt:lpstr>
      <vt:lpstr>Patterning or ribbon</vt:lpstr>
      <vt:lpstr>Slide 37</vt:lpstr>
      <vt:lpstr>Spindle driven or Precision Winding</vt:lpstr>
      <vt:lpstr> Precision Winding</vt:lpstr>
      <vt:lpstr> types of Precision Winding</vt:lpstr>
      <vt:lpstr> types of Precision Winding</vt:lpstr>
      <vt:lpstr>Passage of material on precision winding machine</vt:lpstr>
      <vt:lpstr>Machine description</vt:lpstr>
      <vt:lpstr>Characteristics of precision winding</vt:lpstr>
      <vt:lpstr>Package characteristics of precision winding</vt:lpstr>
      <vt:lpstr>Comparison matrix of winding principle</vt:lpstr>
      <vt:lpstr>Merits and demerits of precision winding</vt:lpstr>
      <vt:lpstr>Merits and demerits of precision winding</vt:lpstr>
      <vt:lpstr>Slow speed, high speed &amp; super speed winding</vt:lpstr>
      <vt:lpstr>Slow speed, high speed &amp; super speed winding</vt:lpstr>
      <vt:lpstr>Yarn traverse </vt:lpstr>
      <vt:lpstr>Yarn traverse </vt:lpstr>
      <vt:lpstr>Knotting and splicing</vt:lpstr>
      <vt:lpstr>Knotting </vt:lpstr>
      <vt:lpstr>Types of knot</vt:lpstr>
      <vt:lpstr>Knotting efficiency</vt:lpstr>
      <vt:lpstr>Splicing</vt:lpstr>
      <vt:lpstr>Stages of yarn Splicing</vt:lpstr>
      <vt:lpstr>tensioner</vt:lpstr>
      <vt:lpstr>Capstan tensioner</vt:lpstr>
      <vt:lpstr>Capstan tensioner</vt:lpstr>
      <vt:lpstr>additive tensioner</vt:lpstr>
      <vt:lpstr>combined tensioner</vt:lpstr>
      <vt:lpstr>Yarn clearers</vt:lpstr>
      <vt:lpstr>Mechanical Yarn clearers</vt:lpstr>
      <vt:lpstr>Mechanical Yarn clearers</vt:lpstr>
      <vt:lpstr>electronic Yarn clearers</vt:lpstr>
      <vt:lpstr>Capacitance type Yarn clearers</vt:lpstr>
      <vt:lpstr>optical type Yarn clearers</vt:lpstr>
      <vt:lpstr>Yarn clearing efficiency of slub catchers</vt:lpstr>
      <vt:lpstr>Wound package defects</vt:lpstr>
      <vt:lpstr>Wound package defects</vt:lpstr>
      <vt:lpstr>Wound package defects</vt:lpstr>
      <vt:lpstr>Wound package defects</vt:lpstr>
      <vt:lpstr>Wound package defects</vt:lpstr>
      <vt:lpstr>Wound package defects</vt:lpstr>
      <vt:lpstr>Wound package defects</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YARN PREPARTION</dc:title>
  <dc:creator>Alam</dc:creator>
  <cp:lastModifiedBy>Alam</cp:lastModifiedBy>
  <cp:revision>195</cp:revision>
  <dcterms:created xsi:type="dcterms:W3CDTF">2020-03-29T10:21:49Z</dcterms:created>
  <dcterms:modified xsi:type="dcterms:W3CDTF">2020-04-08T11:34:46Z</dcterms:modified>
</cp:coreProperties>
</file>